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64" r:id="rId2"/>
    <p:sldId id="272" r:id="rId3"/>
    <p:sldId id="266" r:id="rId4"/>
    <p:sldId id="281" r:id="rId5"/>
    <p:sldId id="267" r:id="rId6"/>
    <p:sldId id="275" r:id="rId7"/>
    <p:sldId id="280" r:id="rId8"/>
    <p:sldId id="276" r:id="rId9"/>
    <p:sldId id="279" r:id="rId10"/>
    <p:sldId id="27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2AC9E1-4ED0-485F-AF9C-C3FA73A90D52}" v="20" dt="2026-09-18T13:52:18.0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y Corrente" userId="aa4dfd26-59b3-4bc6-9f23-86043cc17795" providerId="ADAL" clId="{F18DAFE5-C184-4F2C-8CF0-A858EC4129C5}"/>
    <pc:docChg chg="undo custSel addSld modSld">
      <pc:chgData name="Kristy Corrente" userId="aa4dfd26-59b3-4bc6-9f23-86043cc17795" providerId="ADAL" clId="{F18DAFE5-C184-4F2C-8CF0-A858EC4129C5}" dt="2026-09-18T13:52:22.647" v="712" actId="113"/>
      <pc:docMkLst>
        <pc:docMk/>
      </pc:docMkLst>
      <pc:sldChg chg="modSp mod">
        <pc:chgData name="Kristy Corrente" userId="aa4dfd26-59b3-4bc6-9f23-86043cc17795" providerId="ADAL" clId="{F18DAFE5-C184-4F2C-8CF0-A858EC4129C5}" dt="2026-09-18T13:44:57.368" v="568" actId="20577"/>
        <pc:sldMkLst>
          <pc:docMk/>
          <pc:sldMk cId="697265958" sldId="266"/>
        </pc:sldMkLst>
        <pc:spChg chg="mod">
          <ac:chgData name="Kristy Corrente" userId="aa4dfd26-59b3-4bc6-9f23-86043cc17795" providerId="ADAL" clId="{F18DAFE5-C184-4F2C-8CF0-A858EC4129C5}" dt="2026-09-18T13:44:57.368" v="568" actId="20577"/>
          <ac:spMkLst>
            <pc:docMk/>
            <pc:sldMk cId="697265958" sldId="266"/>
            <ac:spMk id="2" creationId="{D8F5551C-97F9-FB6F-4979-C39B837B934A}"/>
          </ac:spMkLst>
        </pc:spChg>
      </pc:sldChg>
      <pc:sldChg chg="modSp mod">
        <pc:chgData name="Kristy Corrente" userId="aa4dfd26-59b3-4bc6-9f23-86043cc17795" providerId="ADAL" clId="{F18DAFE5-C184-4F2C-8CF0-A858EC4129C5}" dt="2026-09-18T13:52:22.647" v="712" actId="113"/>
        <pc:sldMkLst>
          <pc:docMk/>
          <pc:sldMk cId="1052746074" sldId="267"/>
        </pc:sldMkLst>
        <pc:spChg chg="mod">
          <ac:chgData name="Kristy Corrente" userId="aa4dfd26-59b3-4bc6-9f23-86043cc17795" providerId="ADAL" clId="{F18DAFE5-C184-4F2C-8CF0-A858EC4129C5}" dt="2026-09-18T13:52:22.647" v="712" actId="113"/>
          <ac:spMkLst>
            <pc:docMk/>
            <pc:sldMk cId="1052746074" sldId="267"/>
            <ac:spMk id="5" creationId="{8F4F6EAF-68E0-1A3F-9116-6A7C6C66619A}"/>
          </ac:spMkLst>
        </pc:spChg>
      </pc:sldChg>
      <pc:sldChg chg="modSp mod">
        <pc:chgData name="Kristy Corrente" userId="aa4dfd26-59b3-4bc6-9f23-86043cc17795" providerId="ADAL" clId="{F18DAFE5-C184-4F2C-8CF0-A858EC4129C5}" dt="2026-09-18T13:49:49.845" v="703" actId="255"/>
        <pc:sldMkLst>
          <pc:docMk/>
          <pc:sldMk cId="1222235031" sldId="272"/>
        </pc:sldMkLst>
        <pc:spChg chg="mod">
          <ac:chgData name="Kristy Corrente" userId="aa4dfd26-59b3-4bc6-9f23-86043cc17795" providerId="ADAL" clId="{F18DAFE5-C184-4F2C-8CF0-A858EC4129C5}" dt="2026-09-18T13:49:49.845" v="703" actId="255"/>
          <ac:spMkLst>
            <pc:docMk/>
            <pc:sldMk cId="1222235031" sldId="272"/>
            <ac:spMk id="3" creationId="{E78A107A-F577-3E7B-84AE-159C3C17FB97}"/>
          </ac:spMkLst>
        </pc:spChg>
      </pc:sldChg>
      <pc:sldChg chg="modSp mod">
        <pc:chgData name="Kristy Corrente" userId="aa4dfd26-59b3-4bc6-9f23-86043cc17795" providerId="ADAL" clId="{F18DAFE5-C184-4F2C-8CF0-A858EC4129C5}" dt="2026-09-18T13:24:15.663" v="83" actId="20577"/>
        <pc:sldMkLst>
          <pc:docMk/>
          <pc:sldMk cId="59083425" sldId="279"/>
        </pc:sldMkLst>
        <pc:spChg chg="mod">
          <ac:chgData name="Kristy Corrente" userId="aa4dfd26-59b3-4bc6-9f23-86043cc17795" providerId="ADAL" clId="{F18DAFE5-C184-4F2C-8CF0-A858EC4129C5}" dt="2026-09-18T13:24:15.663" v="83" actId="20577"/>
          <ac:spMkLst>
            <pc:docMk/>
            <pc:sldMk cId="59083425" sldId="279"/>
            <ac:spMk id="4" creationId="{B3C4C8B2-79A0-4517-59F7-E02A94393CF4}"/>
          </ac:spMkLst>
        </pc:spChg>
      </pc:sldChg>
      <pc:sldChg chg="addSp modSp new mod">
        <pc:chgData name="Kristy Corrente" userId="aa4dfd26-59b3-4bc6-9f23-86043cc17795" providerId="ADAL" clId="{F18DAFE5-C184-4F2C-8CF0-A858EC4129C5}" dt="2026-09-18T13:50:34.901" v="706" actId="1076"/>
        <pc:sldMkLst>
          <pc:docMk/>
          <pc:sldMk cId="3631898914" sldId="281"/>
        </pc:sldMkLst>
        <pc:spChg chg="mod">
          <ac:chgData name="Kristy Corrente" userId="aa4dfd26-59b3-4bc6-9f23-86043cc17795" providerId="ADAL" clId="{F18DAFE5-C184-4F2C-8CF0-A858EC4129C5}" dt="2026-09-18T13:50:34.901" v="706" actId="1076"/>
          <ac:spMkLst>
            <pc:docMk/>
            <pc:sldMk cId="3631898914" sldId="281"/>
            <ac:spMk id="2" creationId="{16F65107-67D7-CC49-1BDD-B7D99FD84AED}"/>
          </ac:spMkLst>
        </pc:spChg>
        <pc:spChg chg="mod">
          <ac:chgData name="Kristy Corrente" userId="aa4dfd26-59b3-4bc6-9f23-86043cc17795" providerId="ADAL" clId="{F18DAFE5-C184-4F2C-8CF0-A858EC4129C5}" dt="2026-09-18T13:50:31.346" v="705" actId="14100"/>
          <ac:spMkLst>
            <pc:docMk/>
            <pc:sldMk cId="3631898914" sldId="281"/>
            <ac:spMk id="3" creationId="{25550449-F587-C5D5-05EB-15DFA424B357}"/>
          </ac:spMkLst>
        </pc:spChg>
        <pc:spChg chg="add mod">
          <ac:chgData name="Kristy Corrente" userId="aa4dfd26-59b3-4bc6-9f23-86043cc17795" providerId="ADAL" clId="{F18DAFE5-C184-4F2C-8CF0-A858EC4129C5}" dt="2026-09-18T13:46:28.493" v="623" actId="122"/>
          <ac:spMkLst>
            <pc:docMk/>
            <pc:sldMk cId="3631898914" sldId="281"/>
            <ac:spMk id="6" creationId="{1FE3D9F0-B8F0-EA05-9BAF-314C3BCC0A23}"/>
          </ac:spMkLst>
        </pc:spChg>
        <pc:picChg chg="add ord">
          <ac:chgData name="Kristy Corrente" userId="aa4dfd26-59b3-4bc6-9f23-86043cc17795" providerId="ADAL" clId="{F18DAFE5-C184-4F2C-8CF0-A858EC4129C5}" dt="2026-09-18T13:30:38.998" v="86" actId="167"/>
          <ac:picMkLst>
            <pc:docMk/>
            <pc:sldMk cId="3631898914" sldId="281"/>
            <ac:picMk id="5" creationId="{635EB41B-D8B6-34C7-B231-3096EE2BCD0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FF7325-0BC2-4DBD-A5DF-1559E6B96785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6CB9C-E94A-4C98-B984-48DE5241C24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4044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56CB9C-E94A-4C98-B984-48DE5241C240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7568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56CB9C-E94A-4C98-B984-48DE5241C240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6314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80BF3-8628-7FC9-9C6A-EB6C9CB3C1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BB9F6C-DFDF-B43C-A8D5-F35844ECC5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E0937C-FC68-6BB3-FE88-1D7B6E0EC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A5A-9E95-A642-822F-F701BBAC3DC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2680A-E640-A306-9384-158617FFF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448DF-D799-9B96-BA7D-74D95761E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E15DB-D8E5-A74B-8F81-8EB7C1618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349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C96A5-EC4F-C9B1-043D-CA621D25B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39CAA-95F7-F7E0-84D3-59AB9701B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88ECA7-06B9-3A0A-1345-23D04631F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A5A-9E95-A642-822F-F701BBAC3DC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41A08-A704-14FA-D628-7B9C35C2B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B6839-E510-AC6A-79E7-B33860624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E15DB-D8E5-A74B-8F81-8EB7C1618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09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C9EED-06F1-89B7-8EAC-BBAC41C45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8BD0E7-07E4-1432-7D57-8B2D3A524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CCA310-48CB-D4CE-AFE4-DCA4621AE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A5A-9E95-A642-822F-F701BBAC3DC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59D1D-8625-A39A-6FB9-E0A5B8BEA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89EDA-14AF-8D95-432E-1B9EECBF5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E15DB-D8E5-A74B-8F81-8EB7C1618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230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BDC73-D465-761A-D56D-57156E440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127BC-7969-468E-6143-158CA40BFD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A82A35-9077-3ED3-112C-01CDEA806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F0844D-D560-3EF3-1108-68B1BC47A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A5A-9E95-A642-822F-F701BBAC3DC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D48C8B-9B5A-D133-63DD-3332569EC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913E56-30A7-6CB2-C0FD-F9F9B03B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E15DB-D8E5-A74B-8F81-8EB7C1618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058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066DE-523C-A28E-F337-B57C27595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F71432-3C63-493B-F5AF-CDDDCC5F9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0758CE-E5F7-8D81-53E8-CF5593227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3E06D8-E270-7580-85B1-7E9505C1BE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8536B3-FFCF-338B-21BB-7D4384611E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8B16D4-8D6E-8687-48F2-7D45D5445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A5A-9E95-A642-822F-F701BBAC3DC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A0DEDE-50FB-81FB-367A-0AC45D5C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C59DA4-144B-CFA9-5B30-DE859948C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E15DB-D8E5-A74B-8F81-8EB7C1618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30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14495-1B6F-36E4-A514-70472A80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B8F60E-449A-6454-F8B2-1AACB2FD5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A5A-9E95-A642-822F-F701BBAC3DC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BE202A-6547-EFB9-31B2-CD52A4680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6A1764-5956-176F-1B8F-174CFE335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E15DB-D8E5-A74B-8F81-8EB7C1618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85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56D9CB-7D4F-DF9A-47A8-C729C3B49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A5A-9E95-A642-822F-F701BBAC3DC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F54744-E34B-AAF1-E30B-84E85F30D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99729-389B-A8F3-CA11-C7E1F95F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E15DB-D8E5-A74B-8F81-8EB7C1618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494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90AFE-9258-66D9-CF83-D19F1EAC5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828E3-C693-5FD7-5603-29A34D961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E9442C-9A68-BE22-F73A-E15E4EE789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45F3C3-E4FE-4385-EDBF-1B08CFD78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A5A-9E95-A642-822F-F701BBAC3DC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B0AC1F-4A64-AABC-38B1-6A2158D1C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AC64EE-DAF4-17E3-6796-507FA6EFB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E15DB-D8E5-A74B-8F81-8EB7C1618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693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DA9E7-7D32-FF38-BA88-8AC4E0B47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259119-A00B-83A7-66CD-6FCC632F9D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A716D-D3A4-08E7-12D6-51C91C9E48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E86C0C-9906-06A0-3DE0-1B04D44C6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A5A-9E95-A642-822F-F701BBAC3DC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EEECA-B944-C686-3422-9C0C834E3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5643D6-0F48-601A-F774-925D759B4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E15DB-D8E5-A74B-8F81-8EB7C1618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81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8D277-65B7-22C4-079D-7709F169E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86BC34-0A14-9A0B-7CFE-A10704E9BE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04148-ADFD-97D0-75C4-A54D659C2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A5A-9E95-A642-822F-F701BBAC3DC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38585-6BE0-2D1B-B60A-80E61DC3F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A3857-4477-D24C-B6A7-3AC1AD6DA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E15DB-D8E5-A74B-8F81-8EB7C1618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967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366B2B-F778-D2B4-0CED-E72D5A0EC3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CA166C-2096-EDBF-52F7-4E220A1FDE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F52892-2B0C-CE6D-3CA8-018371EB1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C1A5A-9E95-A642-822F-F701BBAC3DC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A48B3B-EA70-176D-BE4F-1495A8413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ACEFB-33E5-4418-24CD-0D922A183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E15DB-D8E5-A74B-8F81-8EB7C1618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920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361B9E-CEF5-A34E-02CE-004DF8ED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5FCD0C-A53C-1A5D-3992-7E8375BA9C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858E9-863D-5FD5-D79A-5C909DB16D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C1A5A-9E95-A642-822F-F701BBAC3DC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864C6-FD6D-1611-9AE2-0A033725FB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43B996-72CB-B05E-EE32-92423697BC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E15DB-D8E5-A74B-8F81-8EB7C1618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83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screenshot, design&#10;&#10;Description automatically generated">
            <a:extLst>
              <a:ext uri="{FF2B5EF4-FFF2-40B4-BE49-F238E27FC236}">
                <a16:creationId xmlns:a16="http://schemas.microsoft.com/office/drawing/2014/main" id="{4009B689-EFD7-84A6-FF21-1A9C4CAF1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2BEB64-2B4E-BEBD-42D1-57A2041F12B9}"/>
              </a:ext>
            </a:extLst>
          </p:cNvPr>
          <p:cNvSpPr txBox="1"/>
          <p:nvPr/>
        </p:nvSpPr>
        <p:spPr>
          <a:xfrm>
            <a:off x="3393948" y="3013501"/>
            <a:ext cx="5404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800" b="1" dirty="0">
                <a:solidFill>
                  <a:srgbClr val="C00000"/>
                </a:solidFill>
              </a:rPr>
              <a:t>CANADA NEEDS PAs</a:t>
            </a:r>
          </a:p>
        </p:txBody>
      </p:sp>
    </p:spTree>
    <p:extLst>
      <p:ext uri="{BB962C8B-B14F-4D97-AF65-F5344CB8AC3E}">
        <p14:creationId xmlns:p14="http://schemas.microsoft.com/office/powerpoint/2010/main" val="3667676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41648-E449-B9F6-510D-C56B0CA47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white rectangle&#10;&#10;Description automatically generated with medium confidence">
            <a:extLst>
              <a:ext uri="{FF2B5EF4-FFF2-40B4-BE49-F238E27FC236}">
                <a16:creationId xmlns:a16="http://schemas.microsoft.com/office/drawing/2014/main" id="{74807B0D-D1C6-E818-CFE5-D509B9E7A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216656-11FB-04C2-0211-F399C6A27BF5}"/>
              </a:ext>
            </a:extLst>
          </p:cNvPr>
          <p:cNvSpPr txBox="1"/>
          <p:nvPr/>
        </p:nvSpPr>
        <p:spPr>
          <a:xfrm>
            <a:off x="529618" y="277625"/>
            <a:ext cx="6776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solidFill>
                  <a:schemeClr val="bg1"/>
                </a:solidFill>
              </a:rPr>
              <a:t>What is a Physician Assistant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8A107A-F577-3E7B-84AE-159C3C17FB97}"/>
              </a:ext>
            </a:extLst>
          </p:cNvPr>
          <p:cNvSpPr txBox="1"/>
          <p:nvPr/>
        </p:nvSpPr>
        <p:spPr>
          <a:xfrm>
            <a:off x="529618" y="1194277"/>
            <a:ext cx="11046686" cy="29700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57175" indent="-257175" defTabSz="82296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/>
                <a:cs typeface="Calibri"/>
              </a:rPr>
              <a:t>Advanced health care </a:t>
            </a:r>
            <a:r>
              <a:rPr lang="en-US" dirty="0"/>
              <a:t>practitioner trained to deliver delegated medical services and comprehensive patient care </a:t>
            </a:r>
            <a:endParaRPr lang="en-US" sz="1100" kern="1200" dirty="0"/>
          </a:p>
          <a:p>
            <a:pPr marL="257175" indent="-257175" defTabSz="82296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kern="1200" dirty="0">
              <a:latin typeface="+mn-lt"/>
              <a:ea typeface="+mn-ea"/>
              <a:cs typeface="+mn-cs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kern="1200" dirty="0">
                <a:latin typeface="+mn-lt"/>
                <a:ea typeface="+mn-ea"/>
                <a:cs typeface="+mn-cs"/>
              </a:rPr>
              <a:t>Practice </a:t>
            </a:r>
            <a:r>
              <a:rPr lang="en-US" dirty="0"/>
              <a:t>under supervising physicians with negotiated autonomy, exercising clinical judgment within established medical directives </a:t>
            </a:r>
          </a:p>
          <a:p>
            <a:pPr marL="257175" indent="-257175" defTabSz="82296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kern="1200" dirty="0">
              <a:latin typeface="+mn-lt"/>
              <a:ea typeface="+mn-ea"/>
              <a:cs typeface="+mn-cs"/>
            </a:endParaRPr>
          </a:p>
          <a:p>
            <a:pPr marL="257175" indent="-257175" defTabSz="82296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Independently insured professionals (carry their own liability coverage) </a:t>
            </a:r>
          </a:p>
          <a:p>
            <a:pPr marL="257175" indent="-257175" defTabSz="82296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kern="1200" dirty="0">
              <a:latin typeface="+mn-lt"/>
              <a:ea typeface="+mn-ea"/>
              <a:cs typeface="+mn-cs"/>
            </a:endParaRPr>
          </a:p>
          <a:p>
            <a:pPr marL="257175" indent="-257175" defTabSz="82296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Collaborate within interdisciplinary teams to enhance care delivery and patient access </a:t>
            </a:r>
          </a:p>
          <a:p>
            <a:pPr marL="257175" indent="-257175" defTabSz="82296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>
              <a:latin typeface="Calibri"/>
              <a:ea typeface="Calibri"/>
              <a:cs typeface="Calibri"/>
            </a:endParaRPr>
          </a:p>
          <a:p>
            <a:pPr marL="257175" indent="-2571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Employed </a:t>
            </a:r>
            <a:r>
              <a:rPr lang="en-US" dirty="0"/>
              <a:t>across diverse healthcare settings throughout Canada</a:t>
            </a: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FFB0B7-98A2-95F0-5141-A103E7B75839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alphaModFix amt="82000"/>
          </a:blip>
          <a:stretch>
            <a:fillRect/>
          </a:stretch>
        </p:blipFill>
        <p:spPr>
          <a:xfrm>
            <a:off x="529618" y="4487486"/>
            <a:ext cx="10073727" cy="1914190"/>
          </a:xfrm>
          <a:prstGeom prst="rect">
            <a:avLst/>
          </a:prstGeom>
          <a:noFill/>
          <a:ln>
            <a:solidFill>
              <a:srgbClr val="C00000">
                <a:alpha val="86000"/>
              </a:srgbClr>
            </a:solidFill>
          </a:ln>
        </p:spPr>
      </p:pic>
    </p:spTree>
    <p:extLst>
      <p:ext uri="{BB962C8B-B14F-4D97-AF65-F5344CB8AC3E}">
        <p14:creationId xmlns:p14="http://schemas.microsoft.com/office/powerpoint/2010/main" val="1222235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creenshot, logo, graphics, design&#10;&#10;Description automatically generated">
            <a:extLst>
              <a:ext uri="{FF2B5EF4-FFF2-40B4-BE49-F238E27FC236}">
                <a16:creationId xmlns:a16="http://schemas.microsoft.com/office/drawing/2014/main" id="{A7A68F44-DE02-89B0-3EEC-4BC0E8B56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982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F5551C-97F9-FB6F-4979-C39B837B934A}"/>
              </a:ext>
            </a:extLst>
          </p:cNvPr>
          <p:cNvSpPr txBox="1"/>
          <p:nvPr/>
        </p:nvSpPr>
        <p:spPr>
          <a:xfrm>
            <a:off x="597762" y="1528192"/>
            <a:ext cx="10338462" cy="44935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 rtl="0" fontAlgn="base"/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1984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	</a:t>
            </a: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Canadian Armed Forces (CAF)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established profession to provide full spectrum medical care.</a:t>
            </a:r>
            <a:endParaRPr lang="en-US" b="0" i="0" u="none" strike="noStrike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/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u="none" strike="noStrike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/>
            <a:r>
              <a:rPr lang="en-CA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1999</a:t>
            </a:r>
            <a:r>
              <a:rPr lang="en-CA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 	</a:t>
            </a: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Manitoba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regulates clinical assistants. In 2009 title amended to Physician Assistant.</a:t>
            </a:r>
            <a:endParaRPr lang="en-US" b="0" i="0" u="none" strike="noStrike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/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u="none" strike="noStrike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fontAlgn="base"/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2006 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	</a:t>
            </a: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Ontario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pilot project allowing PAs to practice as unregulated health professionals. Regulation 	enacted April 2025.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Commitment to add training spots in 2023 (52) and again in 2026 (150).</a:t>
            </a:r>
            <a:endParaRPr lang="en-US" b="0" i="0" u="none" strike="noStrike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/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u="none" strike="noStrike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/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2009 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	</a:t>
            </a:r>
            <a:r>
              <a:rPr lang="en-CA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New Brunswick </a:t>
            </a:r>
            <a:r>
              <a:rPr lang="en-CA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amends Medical Act to include PAs in health care model. Legislation amended 	in 2025 to allow practice outside hospitals and purchases training spots in Dalhousie program.</a:t>
            </a:r>
            <a:endParaRPr lang="en-US" b="0" i="0" u="none" strike="noStrike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/>
            <a:r>
              <a:rPr lang="en-CA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CA" b="0" i="0" u="none" strike="noStrike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fontAlgn="base"/>
            <a:r>
              <a:rPr lang="en-CA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2010 </a:t>
            </a:r>
            <a:r>
              <a:rPr lang="en-CA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	</a:t>
            </a:r>
            <a:r>
              <a:rPr lang="en-CA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Alberta</a:t>
            </a:r>
            <a:r>
              <a:rPr lang="en-CA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bylaw passed allowing PAs to operate under responsibility of a regulated member. </a:t>
            </a:r>
            <a:r>
              <a:rPr lang="en-CA" dirty="0">
                <a:solidFill>
                  <a:srgbClr val="000000"/>
                </a:solidFill>
                <a:latin typeface="Calibri" panose="020F0502020204030204" pitchFamily="34" charset="0"/>
              </a:rPr>
              <a:t>	 	Demonstration project in 2013, regulation enacted by CPSA in 2021 and U of C program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​in 2024.</a:t>
            </a:r>
            <a:endParaRPr lang="en-US" b="0" i="0" u="none" strike="noStrike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/>
            <a:r>
              <a:rPr lang="en-US" b="0" i="0" u="none" strike="noStrike" dirty="0">
                <a:solidFill>
                  <a:srgbClr val="898989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u="none" strike="noStrike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fontAlgn="base"/>
            <a:r>
              <a:rPr lang="en-CA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2019</a:t>
            </a:r>
            <a:r>
              <a:rPr lang="en-CA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  	</a:t>
            </a:r>
            <a:r>
              <a:rPr lang="en-CA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Nova Scotia </a:t>
            </a:r>
            <a:r>
              <a:rPr lang="en-CA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introduces PAs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via pilot in orthopedic surgery.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Followed by emergency departments 	and primary care. Dalhousie starts PA program and regulation is enacted by CPSNS in 2024.</a:t>
            </a:r>
          </a:p>
          <a:p>
            <a:pPr algn="just" rtl="0" fontAlgn="base"/>
            <a:endParaRPr lang="en-US" sz="16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4211FF-5F01-0166-7DC7-ECF97326BA83}"/>
              </a:ext>
            </a:extLst>
          </p:cNvPr>
          <p:cNvSpPr txBox="1"/>
          <p:nvPr/>
        </p:nvSpPr>
        <p:spPr>
          <a:xfrm>
            <a:off x="597762" y="259873"/>
            <a:ext cx="10045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solidFill>
                  <a:schemeClr val="bg1"/>
                </a:solidFill>
              </a:rPr>
              <a:t>Growth of PAs in Canadian Health Care System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97265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5EB41B-D8B6-34C7-B231-3096EE2BC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F65107-67D7-CC49-1BDD-B7D99FD84A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514" y="279177"/>
            <a:ext cx="9602804" cy="610184"/>
          </a:xfrm>
        </p:spPr>
        <p:txBody>
          <a:bodyPr>
            <a:normAutofit/>
          </a:bodyPr>
          <a:lstStyle/>
          <a:p>
            <a:pPr algn="l"/>
            <a:r>
              <a:rPr lang="en-CA" sz="3600" b="1" dirty="0">
                <a:solidFill>
                  <a:schemeClr val="bg1"/>
                </a:solidFill>
                <a:latin typeface="+mn-lt"/>
              </a:rPr>
              <a:t>Growth of PAs continued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50449-F587-C5D5-05EB-15DFA424B3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514" y="1434428"/>
            <a:ext cx="10429133" cy="4271428"/>
          </a:xfrm>
        </p:spPr>
        <p:txBody>
          <a:bodyPr>
            <a:normAutofit fontScale="55000" lnSpcReduction="20000"/>
          </a:bodyPr>
          <a:lstStyle/>
          <a:p>
            <a:pPr algn="just" fontAlgn="base"/>
            <a:r>
              <a:rPr lang="en-US" sz="3300" b="1" dirty="0">
                <a:solidFill>
                  <a:srgbClr val="000000"/>
                </a:solidFill>
                <a:latin typeface="Calibri" panose="020F0502020204030204" pitchFamily="34" charset="0"/>
              </a:rPr>
              <a:t>2023	</a:t>
            </a:r>
            <a:r>
              <a:rPr lang="en-CA" sz="3300" b="1" dirty="0"/>
              <a:t>Saskatchewan</a:t>
            </a:r>
            <a:r>
              <a:rPr lang="en-CA" sz="3300" dirty="0"/>
              <a:t> makes legislative change to allow PAs to practice, regulates PAs under the CPSS and 	announces </a:t>
            </a:r>
            <a:r>
              <a:rPr lang="en-CA" sz="3300" dirty="0" err="1"/>
              <a:t>USask</a:t>
            </a:r>
            <a:r>
              <a:rPr lang="en-CA" sz="3300" dirty="0"/>
              <a:t> PA program to launch in 2025.</a:t>
            </a:r>
            <a:endParaRPr lang="en-US" sz="33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 fontAlgn="base"/>
            <a:r>
              <a:rPr lang="en-US" sz="33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  <a:p>
            <a:pPr algn="just" fontAlgn="base"/>
            <a:r>
              <a:rPr lang="en-US" sz="3300" b="1" dirty="0">
                <a:solidFill>
                  <a:srgbClr val="000000"/>
                </a:solidFill>
                <a:latin typeface="Calibri" panose="020F0502020204030204" pitchFamily="34" charset="0"/>
              </a:rPr>
              <a:t>	Newfoundland and Labrador </a:t>
            </a:r>
            <a:r>
              <a:rPr lang="en-US" sz="3300" dirty="0">
                <a:solidFill>
                  <a:srgbClr val="000000"/>
                </a:solidFill>
                <a:latin typeface="Calibri" panose="020F0502020204030204" pitchFamily="34" charset="0"/>
              </a:rPr>
              <a:t>invests in PA pilot. Legislation to regulate PAs in 2024.</a:t>
            </a:r>
          </a:p>
          <a:p>
            <a:pPr algn="just" fontAlgn="base"/>
            <a:endParaRPr lang="en-US" sz="33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 fontAlgn="base"/>
            <a:r>
              <a:rPr lang="en-US" sz="33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sz="3300" b="1" dirty="0">
                <a:solidFill>
                  <a:srgbClr val="000000"/>
                </a:solidFill>
                <a:latin typeface="Calibri" panose="020F0502020204030204" pitchFamily="34" charset="0"/>
              </a:rPr>
              <a:t>Prince Edward Island </a:t>
            </a:r>
            <a:r>
              <a:rPr lang="en-US" sz="3300" dirty="0">
                <a:solidFill>
                  <a:srgbClr val="000000"/>
                </a:solidFill>
                <a:latin typeface="Calibri" panose="020F0502020204030204" pitchFamily="34" charset="0"/>
              </a:rPr>
              <a:t>makes legislative change to allow PAs to practice. Regulation enacted with 	Medicine Act amended in 2024. Province purchases training spots in Dalhousie program in 2025.</a:t>
            </a:r>
          </a:p>
          <a:p>
            <a:pPr algn="just" fontAlgn="base"/>
            <a:endParaRPr lang="en-US" sz="33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 fontAlgn="base"/>
            <a:r>
              <a:rPr lang="en-US" sz="33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sz="3300" b="1" dirty="0">
                <a:solidFill>
                  <a:srgbClr val="000000"/>
                </a:solidFill>
                <a:latin typeface="Calibri" panose="020F0502020204030204" pitchFamily="34" charset="0"/>
              </a:rPr>
              <a:t>British Columbia </a:t>
            </a:r>
            <a:r>
              <a:rPr lang="en-US" sz="3300" dirty="0">
                <a:solidFill>
                  <a:srgbClr val="000000"/>
                </a:solidFill>
                <a:latin typeface="Calibri" panose="020F0502020204030204" pitchFamily="34" charset="0"/>
              </a:rPr>
              <a:t>announces plans to introduce PAs in ERs. Bylaws come into effect in 2024. </a:t>
            </a:r>
            <a:r>
              <a:rPr lang="en-CA" sz="3300" dirty="0">
                <a:solidFill>
                  <a:srgbClr val="000000"/>
                </a:solidFill>
                <a:ea typeface="Calibri"/>
                <a:cs typeface="Arial"/>
              </a:rPr>
              <a:t>First 	PAs start 	working in BC in 2025.</a:t>
            </a:r>
            <a:endParaRPr lang="en-US" sz="33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l"/>
            <a:endParaRPr lang="en-CA" sz="33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en-CA" sz="33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CA" sz="33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Quebec </a:t>
            </a:r>
            <a:r>
              <a:rPr lang="en-CA" sz="33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Minister of Health announces pilot project to introduce PAs in Northern Quebec with PAs 	starting in 2024.</a:t>
            </a:r>
          </a:p>
          <a:p>
            <a:pPr algn="l"/>
            <a:endParaRPr lang="en-CA" sz="3300" b="1" dirty="0"/>
          </a:p>
          <a:p>
            <a:pPr algn="l"/>
            <a:r>
              <a:rPr lang="en-CA" sz="3300" b="1" dirty="0"/>
              <a:t>	Yukon </a:t>
            </a:r>
            <a:r>
              <a:rPr lang="en-CA" sz="3300" dirty="0"/>
              <a:t>unanimously passes motion to allow PAs to practice in the territory.</a:t>
            </a:r>
          </a:p>
          <a:p>
            <a:pPr algn="l"/>
            <a:endParaRPr lang="en-CA" sz="3300" dirty="0">
              <a:solidFill>
                <a:srgbClr val="000000"/>
              </a:solidFill>
              <a:ea typeface="Calibri"/>
              <a:cs typeface="Arial"/>
            </a:endParaRPr>
          </a:p>
          <a:p>
            <a:endParaRPr lang="en-CA" sz="3300" dirty="0">
              <a:solidFill>
                <a:srgbClr val="000000"/>
              </a:solidFill>
              <a:ea typeface="Calibri"/>
              <a:cs typeface="Arial"/>
            </a:endParaRPr>
          </a:p>
          <a:p>
            <a:pPr algn="l"/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E3D9F0-B8F0-EA05-9BAF-314C3BCC0A23}"/>
              </a:ext>
            </a:extLst>
          </p:cNvPr>
          <p:cNvSpPr txBox="1"/>
          <p:nvPr/>
        </p:nvSpPr>
        <p:spPr>
          <a:xfrm>
            <a:off x="1591056" y="5943600"/>
            <a:ext cx="8257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i="1" dirty="0"/>
              <a:t>PAs can now practice coast to coast!</a:t>
            </a:r>
          </a:p>
        </p:txBody>
      </p:sp>
    </p:spTree>
    <p:extLst>
      <p:ext uri="{BB962C8B-B14F-4D97-AF65-F5344CB8AC3E}">
        <p14:creationId xmlns:p14="http://schemas.microsoft.com/office/powerpoint/2010/main" val="3631898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white rectangle&#10;&#10;Description automatically generated with medium confidence">
            <a:extLst>
              <a:ext uri="{FF2B5EF4-FFF2-40B4-BE49-F238E27FC236}">
                <a16:creationId xmlns:a16="http://schemas.microsoft.com/office/drawing/2014/main" id="{DC7EC482-F1D0-64A4-E09A-3093AC89F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71E7AF-D734-74F8-1325-26585E18DFFC}"/>
              </a:ext>
            </a:extLst>
          </p:cNvPr>
          <p:cNvSpPr txBox="1"/>
          <p:nvPr/>
        </p:nvSpPr>
        <p:spPr>
          <a:xfrm>
            <a:off x="548640" y="254000"/>
            <a:ext cx="6776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>
                <a:solidFill>
                  <a:schemeClr val="bg1"/>
                </a:solidFill>
              </a:rPr>
              <a:t>Education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4F6EAF-68E0-1A3F-9116-6A7C6C66619A}"/>
              </a:ext>
            </a:extLst>
          </p:cNvPr>
          <p:cNvSpPr txBox="1"/>
          <p:nvPr/>
        </p:nvSpPr>
        <p:spPr>
          <a:xfrm>
            <a:off x="462012" y="1296393"/>
            <a:ext cx="10444480" cy="5307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/>
              <a:buChar char="•"/>
            </a:pPr>
            <a:r>
              <a:rPr lang="en-US" b="1" dirty="0">
                <a:latin typeface="Calibri"/>
                <a:cs typeface="Arial"/>
              </a:rPr>
              <a:t>Seven university level academic programs in Canada since 2008:  </a:t>
            </a:r>
            <a:endParaRPr lang="en-US" b="1" dirty="0">
              <a:latin typeface="Calibri"/>
              <a:cs typeface="Calibri" panose="020F0502020204030204"/>
            </a:endParaRPr>
          </a:p>
          <a:p>
            <a:pPr marL="2286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ea typeface="+mn-lt"/>
              <a:cs typeface="+mn-lt"/>
            </a:endParaRPr>
          </a:p>
          <a:p>
            <a:pPr marL="2286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ea typeface="+mn-lt"/>
              <a:cs typeface="+mn-lt"/>
            </a:endParaRPr>
          </a:p>
          <a:p>
            <a:pPr marL="2286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ea typeface="+mn-lt"/>
              <a:cs typeface="+mn-lt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100" dirty="0">
              <a:latin typeface="Calibri"/>
              <a:cs typeface="Arial"/>
            </a:endParaRPr>
          </a:p>
          <a:p>
            <a:pPr marL="2286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latin typeface="Calibri"/>
              <a:cs typeface="Arial"/>
            </a:endParaRPr>
          </a:p>
          <a:p>
            <a:pPr marL="2286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latin typeface="Calibri"/>
              <a:cs typeface="Arial"/>
            </a:endParaRPr>
          </a:p>
          <a:p>
            <a:pPr marL="2286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Calibri"/>
                <a:cs typeface="Arial"/>
              </a:rPr>
              <a:t>Programs highly competitive, 3000+ applicants per year for a combined total of 224 seats</a:t>
            </a:r>
            <a:r>
              <a:rPr lang="en-US" dirty="0">
                <a:latin typeface="Calibri"/>
                <a:cs typeface="Arial"/>
              </a:rPr>
              <a:t> </a:t>
            </a:r>
            <a:r>
              <a:rPr lang="en-US" b="1" dirty="0">
                <a:cs typeface="Arial"/>
              </a:rPr>
              <a:t>(soon to be 353)</a:t>
            </a:r>
            <a:r>
              <a:rPr lang="en-US" b="1" dirty="0">
                <a:latin typeface="Calibri"/>
                <a:cs typeface="Arial"/>
              </a:rPr>
              <a:t> </a:t>
            </a:r>
          </a:p>
          <a:p>
            <a:pPr marL="2286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ea typeface="+mn-lt"/>
              <a:cs typeface="+mn-lt"/>
            </a:endParaRPr>
          </a:p>
          <a:p>
            <a:pPr marL="2286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Calibri"/>
                <a:cs typeface="Arial"/>
              </a:rPr>
              <a:t>Intensive PA Program</a:t>
            </a:r>
            <a:r>
              <a:rPr lang="en-US" dirty="0">
                <a:latin typeface="Calibri"/>
                <a:cs typeface="Arial"/>
              </a:rPr>
              <a:t>:</a:t>
            </a:r>
          </a:p>
          <a:p>
            <a:pPr marL="6858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/>
                <a:cs typeface="Arial"/>
              </a:rPr>
              <a:t>Aligned with medical model to lay foundation for collaborative working relationship with physicians.</a:t>
            </a:r>
          </a:p>
          <a:p>
            <a:pPr marL="68580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/>
                <a:cs typeface="Arial"/>
              </a:rPr>
              <a:t>Accreditation Canada </a:t>
            </a:r>
            <a:r>
              <a:rPr lang="en-US" sz="1600" dirty="0" err="1">
                <a:latin typeface="Calibri"/>
                <a:cs typeface="Arial"/>
              </a:rPr>
              <a:t>EQual</a:t>
            </a:r>
            <a:r>
              <a:rPr lang="en-US" sz="1600" dirty="0">
                <a:latin typeface="Calibri"/>
                <a:cs typeface="Arial"/>
              </a:rPr>
              <a:t> accredited.</a:t>
            </a:r>
          </a:p>
          <a:p>
            <a:pPr marL="68580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/>
                <a:cs typeface="Arial"/>
              </a:rPr>
              <a:t>Extends over 24 months. </a:t>
            </a:r>
          </a:p>
          <a:p>
            <a:pPr marL="68580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/>
                <a:cs typeface="Arial"/>
              </a:rPr>
              <a:t>Didactic training plus 48 weeks (over 2,000 hours) of Physician-directed rotations.</a:t>
            </a:r>
          </a:p>
          <a:p>
            <a:pPr marL="68580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/>
                <a:ea typeface="Tahoma"/>
                <a:cs typeface="Arial"/>
              </a:rPr>
              <a:t>Objective Structured Clinical Exam (OSCE) administered by program to assess student's clinical skills and knowledge.</a:t>
            </a:r>
          </a:p>
          <a:p>
            <a:pPr marL="1143000" lvl="3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/>
                <a:ea typeface="Tahoma"/>
                <a:cs typeface="Arial"/>
              </a:rPr>
              <a:t>Series of stations focusing on different aspect of clinical practice</a:t>
            </a:r>
          </a:p>
          <a:p>
            <a:endParaRPr lang="en-CA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847F50-D4A0-DC0C-EAEC-D92AF18B4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1265" y="1838101"/>
            <a:ext cx="1066258" cy="5941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CF6F99-417C-E94E-78C1-25534821D0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710" y="1741490"/>
            <a:ext cx="1225402" cy="5941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B2A6F8-BC14-DFD6-A8FA-382051FC72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3752" y="1824311"/>
            <a:ext cx="2536156" cy="5669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D690C1-EBB3-E0D1-BE71-C47C792E15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710" y="2581351"/>
            <a:ext cx="1719945" cy="4886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C85F06-487A-E1EE-7634-9A57210F39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1265" y="2632537"/>
            <a:ext cx="900070" cy="682812"/>
          </a:xfrm>
          <a:prstGeom prst="rect">
            <a:avLst/>
          </a:prstGeom>
        </p:spPr>
      </p:pic>
      <p:pic>
        <p:nvPicPr>
          <p:cNvPr id="1026" name="Picture 2" descr="University of Saskatchewan (UofS ...">
            <a:extLst>
              <a:ext uri="{FF2B5EF4-FFF2-40B4-BE49-F238E27FC236}">
                <a16:creationId xmlns:a16="http://schemas.microsoft.com/office/drawing/2014/main" id="{BCCD12C7-1FDF-C361-6F34-321ED8FD0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752" y="2690454"/>
            <a:ext cx="2193306" cy="566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390786-2CC5-20D6-7EDF-8B1ACCF182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80745" y="1837983"/>
            <a:ext cx="1579001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746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21102-8A41-13E1-6347-02AAACFAF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creenshot, logo, graphics, design&#10;&#10;Description automatically generated">
            <a:extLst>
              <a:ext uri="{FF2B5EF4-FFF2-40B4-BE49-F238E27FC236}">
                <a16:creationId xmlns:a16="http://schemas.microsoft.com/office/drawing/2014/main" id="{18003B68-47D6-9362-DF09-CE6EFC1F1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EE2895-E01C-E1AB-6D10-3EE976991CFA}"/>
              </a:ext>
            </a:extLst>
          </p:cNvPr>
          <p:cNvSpPr txBox="1"/>
          <p:nvPr/>
        </p:nvSpPr>
        <p:spPr>
          <a:xfrm>
            <a:off x="0" y="1933370"/>
            <a:ext cx="108342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Adding PAs to Primary Care teams means that more patients can be attached and more same-day appointments can be offered​.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 Emergency Rooms, PAs can help bring down key benchmarks, limiting the number of people leaving without being seen. PAs can also help keep Emergency Departments open. </a:t>
            </a:r>
          </a:p>
          <a:p>
            <a:pPr marL="3943350" lvl="8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191A1C"/>
              </a:solidFill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CDCCBF-AE40-FE1E-A956-9FF5CA5BDECF}"/>
              </a:ext>
            </a:extLst>
          </p:cNvPr>
          <p:cNvSpPr txBox="1"/>
          <p:nvPr/>
        </p:nvSpPr>
        <p:spPr>
          <a:xfrm>
            <a:off x="495300" y="310307"/>
            <a:ext cx="90201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solidFill>
                  <a:schemeClr val="bg1"/>
                </a:solidFill>
              </a:rPr>
              <a:t>Key Messages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24D4BB-C198-93E8-279F-F1D014BEF6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0348" y="3721206"/>
            <a:ext cx="4624525" cy="2290053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softEdge rad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F76F09-9D2F-8D2A-B17F-0295A30789DC}"/>
              </a:ext>
            </a:extLst>
          </p:cNvPr>
          <p:cNvSpPr txBox="1"/>
          <p:nvPr/>
        </p:nvSpPr>
        <p:spPr>
          <a:xfrm>
            <a:off x="495300" y="1418504"/>
            <a:ext cx="6875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C00000"/>
                </a:solidFill>
              </a:rPr>
              <a:t>PAs Help Reduce Wait Times</a:t>
            </a:r>
          </a:p>
        </p:txBody>
      </p:sp>
    </p:spTree>
    <p:extLst>
      <p:ext uri="{BB962C8B-B14F-4D97-AF65-F5344CB8AC3E}">
        <p14:creationId xmlns:p14="http://schemas.microsoft.com/office/powerpoint/2010/main" val="470449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9C2C93-2DCD-DF8B-DFD7-BDC672221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B8E03D-98C9-BF0A-25F4-6F37ECFF0AF1}"/>
              </a:ext>
            </a:extLst>
          </p:cNvPr>
          <p:cNvSpPr txBox="1"/>
          <p:nvPr/>
        </p:nvSpPr>
        <p:spPr>
          <a:xfrm>
            <a:off x="554182" y="295564"/>
            <a:ext cx="1137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solidFill>
                  <a:schemeClr val="bg1"/>
                </a:solidFill>
              </a:rPr>
              <a:t>Key Messages Continued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0F7F2D-A3BF-52B8-A1E0-58DF16629F9A}"/>
              </a:ext>
            </a:extLst>
          </p:cNvPr>
          <p:cNvSpPr txBox="1"/>
          <p:nvPr/>
        </p:nvSpPr>
        <p:spPr>
          <a:xfrm>
            <a:off x="554182" y="1286522"/>
            <a:ext cx="9236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C00000"/>
                </a:solidFill>
              </a:rPr>
              <a:t>PAs Help Improve Access to Care in Rural and Remote Communities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40B494-4139-E861-6059-21491E1CD671}"/>
              </a:ext>
            </a:extLst>
          </p:cNvPr>
          <p:cNvSpPr txBox="1"/>
          <p:nvPr/>
        </p:nvSpPr>
        <p:spPr>
          <a:xfrm>
            <a:off x="554182" y="1828545"/>
            <a:ext cx="103724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Rural communities are hit hard by doctor shortages and need more health care providers. Adding multiple PAs, under the supervision of just one physician, can have an immediate impact. </a:t>
            </a:r>
          </a:p>
          <a:p>
            <a:endParaRPr lang="en-CA" b="1" dirty="0"/>
          </a:p>
          <a:p>
            <a:r>
              <a:rPr lang="en-CA" b="1" dirty="0">
                <a:solidFill>
                  <a:srgbClr val="C00000"/>
                </a:solidFill>
              </a:rPr>
              <a:t>PAs have been used to keep emergency departments open when no physician remains in the community. </a:t>
            </a:r>
          </a:p>
          <a:p>
            <a:endParaRPr lang="en-CA" b="1" dirty="0"/>
          </a:p>
          <a:p>
            <a:r>
              <a:rPr lang="en-CA" dirty="0"/>
              <a:t>In a rural practice, PAs can:</a:t>
            </a:r>
          </a:p>
          <a:p>
            <a:pPr lvl="0"/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Provide home, nursing home, and hospital visits.</a:t>
            </a:r>
            <a:endParaRPr lang="en-CA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Provide direct emergency and urgent care services.</a:t>
            </a:r>
            <a:endParaRPr lang="en-CA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Perform office procedures.</a:t>
            </a:r>
            <a:endParaRPr lang="en-CA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Provide after-hours consults and work on-call.</a:t>
            </a: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Improve the continuity of care, especially for patients with chronic conditions.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35A9CD-E747-800B-4217-DF1000C39C3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48218" y="4388216"/>
            <a:ext cx="2116823" cy="128486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099959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ACCD602-7098-D9BC-F2F7-137443484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3E0DAB-C599-C289-23C2-5F8CC2905291}"/>
              </a:ext>
            </a:extLst>
          </p:cNvPr>
          <p:cNvSpPr txBox="1"/>
          <p:nvPr/>
        </p:nvSpPr>
        <p:spPr>
          <a:xfrm>
            <a:off x="533240" y="295919"/>
            <a:ext cx="9977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solidFill>
                  <a:schemeClr val="bg1"/>
                </a:solidFill>
              </a:rPr>
              <a:t>Key Messages Continued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35730B-4874-64BD-61C7-BC421660C012}"/>
              </a:ext>
            </a:extLst>
          </p:cNvPr>
          <p:cNvSpPr txBox="1"/>
          <p:nvPr/>
        </p:nvSpPr>
        <p:spPr>
          <a:xfrm>
            <a:off x="533240" y="2049695"/>
            <a:ext cx="96705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The Conference Board of Canada reports that if PAs could relieve more than 30 per cent of physicians' time in all practice area, this could represent $620 million in cost savings for the health care system.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521089-831D-1FE1-AB39-D58C0A540C59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4077" y="2973025"/>
            <a:ext cx="5564189" cy="281616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1CDD3B-338A-F9FD-456F-D82C87239FAA}"/>
              </a:ext>
            </a:extLst>
          </p:cNvPr>
          <p:cNvSpPr txBox="1"/>
          <p:nvPr/>
        </p:nvSpPr>
        <p:spPr>
          <a:xfrm>
            <a:off x="533240" y="1492243"/>
            <a:ext cx="9617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PAs Help Gain Efficiencies and Save Money </a:t>
            </a:r>
            <a:endParaRPr lang="en-C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665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F1B8441-9E71-330E-5155-67AC2430C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36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8C00B4-311E-A7FA-7F51-A51644BCA974}"/>
              </a:ext>
            </a:extLst>
          </p:cNvPr>
          <p:cNvSpPr txBox="1"/>
          <p:nvPr/>
        </p:nvSpPr>
        <p:spPr>
          <a:xfrm>
            <a:off x="502920" y="292608"/>
            <a:ext cx="10140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Next Steps</a:t>
            </a:r>
            <a:endParaRPr lang="en-CA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C4C8B2-79A0-4517-59F7-E02A94393CF4}"/>
              </a:ext>
            </a:extLst>
          </p:cNvPr>
          <p:cNvSpPr txBox="1"/>
          <p:nvPr/>
        </p:nvSpPr>
        <p:spPr>
          <a:xfrm>
            <a:off x="2981386" y="2315780"/>
            <a:ext cx="756654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Expand PA education and clinical training opportunities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Provide fair compensation to recruit and retain skilled workforce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/>
              <a:t>See CAPA Compensation Report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Develop funding model to ensure sustainability of the profession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See Conference Board of Canada Report, Unlocking Potential: Exploring Physician Assistant Funding Models and Impact Potential for Three Practice Settings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1F28B3-A4ED-8750-5EEB-81AE1FA44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300" y="3959325"/>
            <a:ext cx="1262500" cy="1751773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E14F5E-A99E-3C7A-1437-23D4844B8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300" y="2315779"/>
            <a:ext cx="2158262" cy="1233293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C10EF3A-8653-9936-8C49-C74CB76B8CE3}"/>
              </a:ext>
            </a:extLst>
          </p:cNvPr>
          <p:cNvSpPr txBox="1"/>
          <p:nvPr/>
        </p:nvSpPr>
        <p:spPr>
          <a:xfrm>
            <a:off x="502920" y="1536193"/>
            <a:ext cx="8134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Canada Needs More PAs to Help Address Challenges in the Healthcare System</a:t>
            </a:r>
          </a:p>
        </p:txBody>
      </p:sp>
    </p:spTree>
    <p:extLst>
      <p:ext uri="{BB962C8B-B14F-4D97-AF65-F5344CB8AC3E}">
        <p14:creationId xmlns:p14="http://schemas.microsoft.com/office/powerpoint/2010/main" val="59083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creenshot, line, design&#10;&#10;Description automatically generated">
            <a:extLst>
              <a:ext uri="{FF2B5EF4-FFF2-40B4-BE49-F238E27FC236}">
                <a16:creationId xmlns:a16="http://schemas.microsoft.com/office/drawing/2014/main" id="{02F79BD7-6640-27A9-F1F8-52DDEDA50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9143F1-B281-FC87-D4B8-2F32CF3F9AF7}"/>
              </a:ext>
            </a:extLst>
          </p:cNvPr>
          <p:cNvSpPr txBox="1"/>
          <p:nvPr/>
        </p:nvSpPr>
        <p:spPr>
          <a:xfrm>
            <a:off x="2538410" y="1843567"/>
            <a:ext cx="71151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+mj-lt"/>
              </a:rPr>
              <a:t>Thank you…</a:t>
            </a:r>
          </a:p>
          <a:p>
            <a:endParaRPr lang="en-US" sz="4800" b="1" dirty="0">
              <a:solidFill>
                <a:srgbClr val="C00000"/>
              </a:solidFill>
              <a:latin typeface="+mj-lt"/>
            </a:endParaRPr>
          </a:p>
          <a:p>
            <a:r>
              <a:rPr lang="en-US" sz="4800" b="1" dirty="0">
                <a:solidFill>
                  <a:srgbClr val="C00000"/>
                </a:solidFill>
                <a:latin typeface="+mj-lt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191506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806</Words>
  <Application>Microsoft Office PowerPoint</Application>
  <PresentationFormat>Widescreen</PresentationFormat>
  <Paragraphs>98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Arial</vt:lpstr>
      <vt:lpstr>Calibri</vt:lpstr>
      <vt:lpstr>Calibri Light</vt:lpstr>
      <vt:lpstr>Segoe UI</vt:lpstr>
      <vt:lpstr>Office Theme</vt:lpstr>
      <vt:lpstr>PowerPoint Presentation</vt:lpstr>
      <vt:lpstr>PowerPoint Presentation</vt:lpstr>
      <vt:lpstr>PowerPoint Presentation</vt:lpstr>
      <vt:lpstr>Growth of PAs continued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Tiaré Marko</dc:creator>
  <cp:lastModifiedBy>Kristy Corrente</cp:lastModifiedBy>
  <cp:revision>3</cp:revision>
  <dcterms:created xsi:type="dcterms:W3CDTF">2023-05-16T02:36:45Z</dcterms:created>
  <dcterms:modified xsi:type="dcterms:W3CDTF">2026-09-18T13:52:31Z</dcterms:modified>
</cp:coreProperties>
</file>