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Cooper Hewitt" charset="1" panose="00000000000000000000"/>
      <p:regular r:id="rId19"/>
    </p:embeddedFont>
    <p:embeddedFont>
      <p:font typeface="Cooper Hewitt Bold" charset="1" panose="00000000000000000000"/>
      <p:regular r:id="rId20"/>
    </p:embeddedFont>
    <p:embeddedFont>
      <p:font typeface="Aleo" charset="1" panose="020F0502020204030203"/>
      <p:regular r:id="rId21"/>
    </p:embeddedFont>
    <p:embeddedFont>
      <p:font typeface="Aleo Bold" charset="1" panose="020F0802020204030203"/>
      <p:regular r:id="rId22"/>
    </p:embeddedFont>
    <p:embeddedFont>
      <p:font typeface="Roboto Bold" charset="1" panose="02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gif"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23.gi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gif"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image2.gif"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gi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jpe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media/image22.jpeg" Type="http://schemas.openxmlformats.org/officeDocument/2006/relationships/image"/><Relationship Id="rId5" Target="../media/image23.gi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3.gi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3.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25.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jpe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F2127"/>
        </a:solidFill>
      </p:bgPr>
    </p:bg>
    <p:spTree>
      <p:nvGrpSpPr>
        <p:cNvPr id="1" name=""/>
        <p:cNvGrpSpPr/>
        <p:nvPr/>
      </p:nvGrpSpPr>
      <p:grpSpPr>
        <a:xfrm>
          <a:off x="0" y="0"/>
          <a:ext cx="0" cy="0"/>
          <a:chOff x="0" y="0"/>
          <a:chExt cx="0" cy="0"/>
        </a:xfrm>
      </p:grpSpPr>
      <p:sp>
        <p:nvSpPr>
          <p:cNvPr name="Freeform 2" id="2"/>
          <p:cNvSpPr/>
          <p:nvPr/>
        </p:nvSpPr>
        <p:spPr>
          <a:xfrm flipH="false" flipV="false" rot="0">
            <a:off x="3127297" y="-1398884"/>
            <a:ext cx="11525190" cy="12329905"/>
          </a:xfrm>
          <a:custGeom>
            <a:avLst/>
            <a:gdLst/>
            <a:ahLst/>
            <a:cxnLst/>
            <a:rect r="r" b="b" t="t" l="l"/>
            <a:pathLst>
              <a:path h="12329905" w="11525190">
                <a:moveTo>
                  <a:pt x="0" y="0"/>
                </a:moveTo>
                <a:lnTo>
                  <a:pt x="11525189" y="0"/>
                </a:lnTo>
                <a:lnTo>
                  <a:pt x="11525189" y="12329905"/>
                </a:lnTo>
                <a:lnTo>
                  <a:pt x="0" y="12329905"/>
                </a:lnTo>
                <a:lnTo>
                  <a:pt x="0" y="0"/>
                </a:lnTo>
                <a:close/>
              </a:path>
            </a:pathLst>
          </a:custGeom>
          <a:blipFill>
            <a:blip r:embed="rId2">
              <a:alphaModFix amt="3000"/>
            </a:blip>
            <a:stretch>
              <a:fillRect l="0" t="0" r="-231561" b="0"/>
            </a:stretch>
          </a:blipFill>
        </p:spPr>
      </p:sp>
      <p:grpSp>
        <p:nvGrpSpPr>
          <p:cNvPr name="Group 3" id="3"/>
          <p:cNvGrpSpPr/>
          <p:nvPr/>
        </p:nvGrpSpPr>
        <p:grpSpPr>
          <a:xfrm rot="0">
            <a:off x="0" y="9315234"/>
            <a:ext cx="18573212" cy="971766"/>
            <a:chOff x="0" y="0"/>
            <a:chExt cx="24764283" cy="1295687"/>
          </a:xfrm>
        </p:grpSpPr>
        <p:sp>
          <p:nvSpPr>
            <p:cNvPr name="AutoShape 4" id="4"/>
            <p:cNvSpPr/>
            <p:nvPr/>
          </p:nvSpPr>
          <p:spPr>
            <a:xfrm rot="0">
              <a:off x="0" y="0"/>
              <a:ext cx="24764283" cy="1295687"/>
            </a:xfrm>
            <a:prstGeom prst="rect">
              <a:avLst/>
            </a:prstGeom>
            <a:solidFill>
              <a:srgbClr val="2D2E2C"/>
            </a:solidFill>
          </p:spPr>
        </p:sp>
        <p:sp>
          <p:nvSpPr>
            <p:cNvPr name="TextBox 5" id="5"/>
            <p:cNvSpPr txBox="true"/>
            <p:nvPr/>
          </p:nvSpPr>
          <p:spPr>
            <a:xfrm rot="0">
              <a:off x="787230" y="332660"/>
              <a:ext cx="22636109" cy="695325"/>
            </a:xfrm>
            <a:prstGeom prst="rect">
              <a:avLst/>
            </a:prstGeom>
          </p:spPr>
          <p:txBody>
            <a:bodyPr anchor="t" rtlCol="false" tIns="0" lIns="0" bIns="0" rIns="0">
              <a:spAutoFit/>
            </a:bodyPr>
            <a:lstStyle/>
            <a:p>
              <a:pPr algn="ctr">
                <a:lnSpc>
                  <a:spcPts val="3600"/>
                </a:lnSpc>
              </a:pPr>
              <a:r>
                <a:rPr lang="en-US" sz="3000">
                  <a:solidFill>
                    <a:srgbClr val="FED531"/>
                  </a:solidFill>
                  <a:latin typeface="Cooper Hewitt"/>
                  <a:ea typeface="Cooper Hewitt"/>
                  <a:cs typeface="Cooper Hewitt"/>
                  <a:sym typeface="Cooper Hewitt"/>
                </a:rPr>
                <a:t>WWW.CAPA-ACAM.CA</a:t>
              </a:r>
            </a:p>
          </p:txBody>
        </p:sp>
      </p:grpSp>
      <p:pic>
        <p:nvPicPr>
          <p:cNvPr name="Picture 6" id="6"/>
          <p:cNvPicPr>
            <a:picLocks noChangeAspect="true"/>
          </p:cNvPicPr>
          <p:nvPr/>
        </p:nvPicPr>
        <p:blipFill>
          <a:blip r:embed="rId3"/>
          <a:srcRect l="0" t="0" r="0" b="0"/>
          <a:stretch>
            <a:fillRect/>
          </a:stretch>
        </p:blipFill>
        <p:spPr>
          <a:xfrm flipH="false" flipV="false" rot="0">
            <a:off x="16900491" y="9258300"/>
            <a:ext cx="1672721" cy="1672721"/>
          </a:xfrm>
          <a:prstGeom prst="rect">
            <a:avLst/>
          </a:prstGeom>
        </p:spPr>
      </p:pic>
      <p:sp>
        <p:nvSpPr>
          <p:cNvPr name="Freeform 7" id="7"/>
          <p:cNvSpPr/>
          <p:nvPr/>
        </p:nvSpPr>
        <p:spPr>
          <a:xfrm flipH="false" flipV="false" rot="0">
            <a:off x="6330630" y="688081"/>
            <a:ext cx="5626741" cy="1815537"/>
          </a:xfrm>
          <a:custGeom>
            <a:avLst/>
            <a:gdLst/>
            <a:ahLst/>
            <a:cxnLst/>
            <a:rect r="r" b="b" t="t" l="l"/>
            <a:pathLst>
              <a:path h="1815537" w="5626741">
                <a:moveTo>
                  <a:pt x="0" y="0"/>
                </a:moveTo>
                <a:lnTo>
                  <a:pt x="5626740" y="0"/>
                </a:lnTo>
                <a:lnTo>
                  <a:pt x="5626740" y="1815537"/>
                </a:lnTo>
                <a:lnTo>
                  <a:pt x="0" y="1815537"/>
                </a:lnTo>
                <a:lnTo>
                  <a:pt x="0" y="0"/>
                </a:lnTo>
                <a:close/>
              </a:path>
            </a:pathLst>
          </a:custGeom>
          <a:blipFill>
            <a:blip r:embed="rId4"/>
            <a:stretch>
              <a:fillRect l="0" t="0" r="0" b="0"/>
            </a:stretch>
          </a:blipFill>
        </p:spPr>
      </p:sp>
      <p:grpSp>
        <p:nvGrpSpPr>
          <p:cNvPr name="Group 8" id="8"/>
          <p:cNvGrpSpPr/>
          <p:nvPr/>
        </p:nvGrpSpPr>
        <p:grpSpPr>
          <a:xfrm rot="0">
            <a:off x="3477779" y="3143278"/>
            <a:ext cx="11332441" cy="4000443"/>
            <a:chOff x="0" y="0"/>
            <a:chExt cx="15109922" cy="5333925"/>
          </a:xfrm>
        </p:grpSpPr>
        <p:sp>
          <p:nvSpPr>
            <p:cNvPr name="TextBox 9" id="9"/>
            <p:cNvSpPr txBox="true"/>
            <p:nvPr/>
          </p:nvSpPr>
          <p:spPr>
            <a:xfrm rot="0">
              <a:off x="0" y="-123825"/>
              <a:ext cx="15109922" cy="936625"/>
            </a:xfrm>
            <a:prstGeom prst="rect">
              <a:avLst/>
            </a:prstGeom>
          </p:spPr>
          <p:txBody>
            <a:bodyPr anchor="t" rtlCol="false" tIns="0" lIns="0" bIns="0" rIns="0">
              <a:spAutoFit/>
            </a:bodyPr>
            <a:lstStyle/>
            <a:p>
              <a:pPr algn="ctr">
                <a:lnSpc>
                  <a:spcPts val="4800"/>
                </a:lnSpc>
              </a:pPr>
              <a:r>
                <a:rPr lang="en-US" sz="4000">
                  <a:solidFill>
                    <a:srgbClr val="FFFFFF"/>
                  </a:solidFill>
                  <a:latin typeface="Cooper Hewitt Bold"/>
                  <a:ea typeface="Cooper Hewitt Bold"/>
                  <a:cs typeface="Cooper Hewitt Bold"/>
                  <a:sym typeface="Cooper Hewitt Bold"/>
                </a:rPr>
                <a:t>PHYSICIAN ASSISTANT (PA)</a:t>
              </a:r>
            </a:p>
          </p:txBody>
        </p:sp>
        <p:sp>
          <p:nvSpPr>
            <p:cNvPr name="TextBox 10" id="10"/>
            <p:cNvSpPr txBox="true"/>
            <p:nvPr/>
          </p:nvSpPr>
          <p:spPr>
            <a:xfrm rot="0">
              <a:off x="0" y="1269501"/>
              <a:ext cx="15109922" cy="4064423"/>
            </a:xfrm>
            <a:prstGeom prst="rect">
              <a:avLst/>
            </a:prstGeom>
          </p:spPr>
          <p:txBody>
            <a:bodyPr anchor="t" rtlCol="false" tIns="0" lIns="0" bIns="0" rIns="0">
              <a:spAutoFit/>
            </a:bodyPr>
            <a:lstStyle/>
            <a:p>
              <a:pPr algn="ctr">
                <a:lnSpc>
                  <a:spcPts val="11660"/>
                </a:lnSpc>
              </a:pPr>
              <a:r>
                <a:rPr lang="en-US" sz="11000">
                  <a:solidFill>
                    <a:srgbClr val="FFFFFF"/>
                  </a:solidFill>
                  <a:latin typeface="Aleo"/>
                  <a:ea typeface="Aleo"/>
                  <a:cs typeface="Aleo"/>
                  <a:sym typeface="Aleo"/>
                </a:rPr>
                <a:t>ADVOCACY TOOLKIT</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D2E2C"/>
        </a:solidFill>
      </p:bgPr>
    </p:bg>
    <p:spTree>
      <p:nvGrpSpPr>
        <p:cNvPr id="1" name=""/>
        <p:cNvGrpSpPr/>
        <p:nvPr/>
      </p:nvGrpSpPr>
      <p:grpSpPr>
        <a:xfrm>
          <a:off x="0" y="0"/>
          <a:ext cx="0" cy="0"/>
          <a:chOff x="0" y="0"/>
          <a:chExt cx="0" cy="0"/>
        </a:xfrm>
      </p:grpSpPr>
      <p:sp>
        <p:nvSpPr>
          <p:cNvPr name="TextBox 2" id="2"/>
          <p:cNvSpPr txBox="true"/>
          <p:nvPr/>
        </p:nvSpPr>
        <p:spPr>
          <a:xfrm rot="0">
            <a:off x="1028700" y="324887"/>
            <a:ext cx="9085006" cy="2721483"/>
          </a:xfrm>
          <a:prstGeom prst="rect">
            <a:avLst/>
          </a:prstGeom>
        </p:spPr>
        <p:txBody>
          <a:bodyPr anchor="t" rtlCol="false" tIns="0" lIns="0" bIns="0" rIns="0">
            <a:spAutoFit/>
          </a:bodyPr>
          <a:lstStyle/>
          <a:p>
            <a:pPr algn="l">
              <a:lnSpc>
                <a:spcPts val="9669"/>
              </a:lnSpc>
            </a:pPr>
            <a:r>
              <a:rPr lang="en-US" sz="8790" spc="439">
                <a:solidFill>
                  <a:srgbClr val="FED531"/>
                </a:solidFill>
                <a:latin typeface="Cooper Hewitt Bold"/>
                <a:ea typeface="Cooper Hewitt Bold"/>
                <a:cs typeface="Cooper Hewitt Bold"/>
                <a:sym typeface="Cooper Hewitt Bold"/>
              </a:rPr>
              <a:t>PA Regulation In Canada</a:t>
            </a:r>
          </a:p>
        </p:txBody>
      </p:sp>
      <p:sp>
        <p:nvSpPr>
          <p:cNvPr name="Freeform 3" id="3"/>
          <p:cNvSpPr/>
          <p:nvPr/>
        </p:nvSpPr>
        <p:spPr>
          <a:xfrm flipH="false" flipV="false" rot="0">
            <a:off x="11605306" y="670628"/>
            <a:ext cx="10152862" cy="9492926"/>
          </a:xfrm>
          <a:custGeom>
            <a:avLst/>
            <a:gdLst/>
            <a:ahLst/>
            <a:cxnLst/>
            <a:rect r="r" b="b" t="t" l="l"/>
            <a:pathLst>
              <a:path h="9492926" w="10152862">
                <a:moveTo>
                  <a:pt x="0" y="0"/>
                </a:moveTo>
                <a:lnTo>
                  <a:pt x="10152862" y="0"/>
                </a:lnTo>
                <a:lnTo>
                  <a:pt x="10152862" y="9492926"/>
                </a:lnTo>
                <a:lnTo>
                  <a:pt x="0" y="9492926"/>
                </a:lnTo>
                <a:lnTo>
                  <a:pt x="0" y="0"/>
                </a:lnTo>
                <a:close/>
              </a:path>
            </a:pathLst>
          </a:custGeom>
          <a:blipFill>
            <a:blip r:embed="rId2">
              <a:alphaModFix amt="6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770363" y="3128195"/>
            <a:ext cx="15911374" cy="7109859"/>
          </a:xfrm>
          <a:prstGeom prst="rect">
            <a:avLst/>
          </a:prstGeom>
        </p:spPr>
        <p:txBody>
          <a:bodyPr anchor="t" rtlCol="false" tIns="0" lIns="0" bIns="0" rIns="0">
            <a:spAutoFit/>
          </a:bodyPr>
          <a:lstStyle/>
          <a:p>
            <a:pPr algn="l">
              <a:lnSpc>
                <a:spcPts val="4334"/>
              </a:lnSpc>
            </a:pPr>
            <a:r>
              <a:rPr lang="en-US" sz="2889">
                <a:solidFill>
                  <a:srgbClr val="FED531"/>
                </a:solidFill>
                <a:latin typeface="Cooper Hewitt"/>
                <a:ea typeface="Cooper Hewitt"/>
                <a:cs typeface="Cooper Hewitt"/>
                <a:sym typeface="Cooper Hewitt"/>
              </a:rPr>
              <a:t>Canadian Association of </a:t>
            </a:r>
            <a:r>
              <a:rPr lang="en-US" sz="2889">
                <a:solidFill>
                  <a:srgbClr val="FED531"/>
                </a:solidFill>
                <a:latin typeface="Cooper Hewitt"/>
                <a:ea typeface="Cooper Hewitt"/>
                <a:cs typeface="Cooper Hewitt"/>
                <a:sym typeface="Cooper Hewitt"/>
              </a:rPr>
              <a:t>Physician Assistants (CAPA)</a:t>
            </a:r>
          </a:p>
          <a:p>
            <a:pPr algn="l" marL="623848" indent="-311924" lvl="1">
              <a:lnSpc>
                <a:spcPts val="4334"/>
              </a:lnSpc>
              <a:buFont typeface="Arial"/>
              <a:buChar char="•"/>
            </a:pPr>
            <a:r>
              <a:rPr lang="en-US" sz="2889">
                <a:solidFill>
                  <a:srgbClr val="FFFFFF"/>
                </a:solidFill>
                <a:latin typeface="Cooper Hewitt"/>
                <a:ea typeface="Cooper Hewitt"/>
                <a:cs typeface="Cooper Hewitt"/>
                <a:sym typeface="Cooper Hewitt"/>
              </a:rPr>
              <a:t>Advocates for PA profession expansion in Canada.</a:t>
            </a:r>
          </a:p>
          <a:p>
            <a:pPr algn="l" marL="623848" indent="-311924" lvl="1">
              <a:lnSpc>
                <a:spcPts val="4334"/>
              </a:lnSpc>
              <a:buFont typeface="Arial"/>
              <a:buChar char="•"/>
            </a:pPr>
            <a:r>
              <a:rPr lang="en-US" sz="2889">
                <a:solidFill>
                  <a:srgbClr val="FFFFFF"/>
                </a:solidFill>
                <a:latin typeface="Cooper Hewitt"/>
                <a:ea typeface="Cooper Hewitt"/>
                <a:cs typeface="Cooper Hewitt"/>
                <a:sym typeface="Cooper Hewitt"/>
              </a:rPr>
              <a:t>Supports quality standards, competencies, and professional integration.</a:t>
            </a:r>
          </a:p>
          <a:p>
            <a:pPr algn="l" marL="623848" indent="-311924" lvl="1">
              <a:lnSpc>
                <a:spcPts val="4334"/>
              </a:lnSpc>
              <a:buFont typeface="Arial"/>
              <a:buChar char="•"/>
            </a:pPr>
            <a:r>
              <a:rPr lang="en-US" sz="2889">
                <a:solidFill>
                  <a:srgbClr val="FFFFFF"/>
                </a:solidFill>
                <a:latin typeface="Cooper Hewitt"/>
                <a:ea typeface="Cooper Hewitt"/>
                <a:cs typeface="Cooper Hewitt"/>
                <a:sym typeface="Cooper Hewitt"/>
              </a:rPr>
              <a:t>Not a regulatory college, disciplinary board, or assessment organization.</a:t>
            </a:r>
          </a:p>
          <a:p>
            <a:pPr algn="l" marL="623848" indent="-311924" lvl="1">
              <a:lnSpc>
                <a:spcPts val="4334"/>
              </a:lnSpc>
              <a:buFont typeface="Arial"/>
              <a:buChar char="•"/>
            </a:pPr>
            <a:r>
              <a:rPr lang="en-US" sz="2889">
                <a:solidFill>
                  <a:srgbClr val="FFFFFF"/>
                </a:solidFill>
                <a:latin typeface="Cooper Hewitt"/>
                <a:ea typeface="Cooper Hewitt"/>
                <a:cs typeface="Cooper Hewitt"/>
                <a:sym typeface="Cooper Hewitt"/>
              </a:rPr>
              <a:t>Certification body: Physician Assistant Certification Council of Canada (PACCC).</a:t>
            </a:r>
          </a:p>
          <a:p>
            <a:pPr algn="l">
              <a:lnSpc>
                <a:spcPts val="4334"/>
              </a:lnSpc>
            </a:pPr>
            <a:r>
              <a:rPr lang="en-US" sz="2889">
                <a:solidFill>
                  <a:srgbClr val="FED531"/>
                </a:solidFill>
                <a:latin typeface="Cooper Hewitt"/>
                <a:ea typeface="Cooper Hewitt"/>
                <a:cs typeface="Cooper Hewitt"/>
                <a:sym typeface="Cooper Hewitt"/>
              </a:rPr>
              <a:t>Regulation:</a:t>
            </a:r>
          </a:p>
          <a:p>
            <a:pPr algn="l" marL="623848" indent="-311924" lvl="1">
              <a:lnSpc>
                <a:spcPts val="4334"/>
              </a:lnSpc>
              <a:buFont typeface="Arial"/>
              <a:buChar char="•"/>
            </a:pPr>
            <a:r>
              <a:rPr lang="en-US" sz="2889">
                <a:solidFill>
                  <a:srgbClr val="FFFFFF"/>
                </a:solidFill>
                <a:latin typeface="Cooper Hewitt"/>
                <a:ea typeface="Cooper Hewitt"/>
                <a:cs typeface="Cooper Hewitt"/>
                <a:sym typeface="Cooper Hewitt"/>
              </a:rPr>
              <a:t>Regulated Provinces include Manitoba, New Brunswick, Alberta, and Saskatchewan.</a:t>
            </a:r>
          </a:p>
          <a:p>
            <a:pPr algn="l" marL="1247697" indent="-415899" lvl="2">
              <a:lnSpc>
                <a:spcPts val="4334"/>
              </a:lnSpc>
              <a:buFont typeface="Arial"/>
              <a:buChar char="⚬"/>
            </a:pPr>
            <a:r>
              <a:rPr lang="en-US" sz="2889">
                <a:solidFill>
                  <a:srgbClr val="FFFFFF"/>
                </a:solidFill>
                <a:latin typeface="Cooper Hewitt"/>
                <a:ea typeface="Cooper Hewitt"/>
                <a:cs typeface="Cooper Hewitt"/>
                <a:sym typeface="Cooper Hewitt"/>
              </a:rPr>
              <a:t>Regulated by provincial Colleges of Physicians and Surgeons and require mandatory registration with the respective College.</a:t>
            </a:r>
          </a:p>
          <a:p>
            <a:pPr algn="l">
              <a:lnSpc>
                <a:spcPts val="4334"/>
              </a:lnSpc>
            </a:pPr>
            <a:r>
              <a:rPr lang="en-US" sz="2889">
                <a:solidFill>
                  <a:srgbClr val="FED531"/>
                </a:solidFill>
                <a:latin typeface="Cooper Hewitt"/>
                <a:ea typeface="Cooper Hewitt"/>
                <a:cs typeface="Cooper Hewitt"/>
                <a:sym typeface="Cooper Hewitt"/>
              </a:rPr>
              <a:t>Ontario:</a:t>
            </a:r>
          </a:p>
          <a:p>
            <a:pPr algn="l">
              <a:lnSpc>
                <a:spcPts val="4334"/>
              </a:lnSpc>
            </a:pPr>
            <a:r>
              <a:rPr lang="en-US" sz="2889">
                <a:solidFill>
                  <a:srgbClr val="FFFFFF"/>
                </a:solidFill>
                <a:latin typeface="Cooper Hewitt"/>
                <a:ea typeface="Cooper Hewitt"/>
                <a:cs typeface="Cooper Hewitt"/>
                <a:sym typeface="Cooper Hewitt"/>
              </a:rPr>
              <a:t>Bill 283 passed in 2021 to regulate PAs under the College of Physicians and Surgeons of Ontario (CPSO) by April 2025.</a:t>
            </a:r>
          </a:p>
          <a:p>
            <a:pPr algn="l">
              <a:lnSpc>
                <a:spcPts val="4334"/>
              </a:lnSpc>
            </a:pPr>
          </a:p>
        </p:txBody>
      </p:sp>
      <p:pic>
        <p:nvPicPr>
          <p:cNvPr name="Picture 5" id="5"/>
          <p:cNvPicPr>
            <a:picLocks noChangeAspect="true"/>
          </p:cNvPicPr>
          <p:nvPr/>
        </p:nvPicPr>
        <p:blipFill>
          <a:blip r:embed="rId4"/>
          <a:srcRect l="0" t="0" r="0" b="0"/>
          <a:stretch>
            <a:fillRect/>
          </a:stretch>
        </p:blipFill>
        <p:spPr>
          <a:xfrm flipH="false" flipV="false" rot="764289">
            <a:off x="9313207" y="-375165"/>
            <a:ext cx="1320246" cy="1273989"/>
          </a:xfrm>
          <a:prstGeom prst="rect">
            <a:avLst/>
          </a:prstGeom>
        </p:spPr>
      </p:pic>
      <p:pic>
        <p:nvPicPr>
          <p:cNvPr name="Picture 6" id="6"/>
          <p:cNvPicPr>
            <a:picLocks noChangeAspect="true"/>
          </p:cNvPicPr>
          <p:nvPr/>
        </p:nvPicPr>
        <p:blipFill>
          <a:blip r:embed="rId4"/>
          <a:srcRect l="0" t="0" r="0" b="0"/>
          <a:stretch>
            <a:fillRect/>
          </a:stretch>
        </p:blipFill>
        <p:spPr>
          <a:xfrm flipH="false" flipV="false" rot="4664366">
            <a:off x="-786979" y="9401643"/>
            <a:ext cx="1320246" cy="1273989"/>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F212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5000"/>
            </a:blip>
            <a:stretch>
              <a:fillRect l="0" t="-9333" r="0" b="-9333"/>
            </a:stretch>
          </a:blipFill>
        </p:spPr>
      </p:sp>
      <p:grpSp>
        <p:nvGrpSpPr>
          <p:cNvPr name="Group 3" id="3"/>
          <p:cNvGrpSpPr/>
          <p:nvPr/>
        </p:nvGrpSpPr>
        <p:grpSpPr>
          <a:xfrm rot="0">
            <a:off x="-411026" y="9543415"/>
            <a:ext cx="19110052" cy="1187806"/>
            <a:chOff x="0" y="0"/>
            <a:chExt cx="25480069" cy="1583741"/>
          </a:xfrm>
        </p:grpSpPr>
        <p:sp>
          <p:nvSpPr>
            <p:cNvPr name="AutoShape 4" id="4"/>
            <p:cNvSpPr/>
            <p:nvPr/>
          </p:nvSpPr>
          <p:spPr>
            <a:xfrm rot="0">
              <a:off x="0" y="0"/>
              <a:ext cx="25480069" cy="1583741"/>
            </a:xfrm>
            <a:prstGeom prst="rect">
              <a:avLst/>
            </a:prstGeom>
            <a:solidFill>
              <a:srgbClr val="2D2E2C"/>
            </a:solidFill>
          </p:spPr>
        </p:sp>
        <p:sp>
          <p:nvSpPr>
            <p:cNvPr name="TextBox 5" id="5"/>
            <p:cNvSpPr txBox="true"/>
            <p:nvPr/>
          </p:nvSpPr>
          <p:spPr>
            <a:xfrm rot="0">
              <a:off x="10658086" y="342962"/>
              <a:ext cx="13809524" cy="352213"/>
            </a:xfrm>
            <a:prstGeom prst="rect">
              <a:avLst/>
            </a:prstGeom>
          </p:spPr>
          <p:txBody>
            <a:bodyPr anchor="t" rtlCol="false" tIns="0" lIns="0" bIns="0" rIns="0">
              <a:spAutoFit/>
            </a:bodyPr>
            <a:lstStyle/>
            <a:p>
              <a:pPr algn="r">
                <a:lnSpc>
                  <a:spcPts val="2240"/>
                </a:lnSpc>
              </a:pPr>
            </a:p>
          </p:txBody>
        </p:sp>
      </p:grpSp>
      <p:sp>
        <p:nvSpPr>
          <p:cNvPr name="TextBox 6" id="6"/>
          <p:cNvSpPr txBox="true"/>
          <p:nvPr/>
        </p:nvSpPr>
        <p:spPr>
          <a:xfrm rot="0">
            <a:off x="1028700" y="2303621"/>
            <a:ext cx="17259300" cy="5565458"/>
          </a:xfrm>
          <a:prstGeom prst="rect">
            <a:avLst/>
          </a:prstGeom>
        </p:spPr>
        <p:txBody>
          <a:bodyPr anchor="t" rtlCol="false" tIns="0" lIns="0" bIns="0" rIns="0">
            <a:spAutoFit/>
          </a:bodyPr>
          <a:lstStyle/>
          <a:p>
            <a:pPr algn="l">
              <a:lnSpc>
                <a:spcPts val="3607"/>
              </a:lnSpc>
              <a:spcBef>
                <a:spcPct val="0"/>
              </a:spcBef>
            </a:pPr>
            <a:r>
              <a:rPr lang="en-US" sz="2775" spc="138">
                <a:solidFill>
                  <a:srgbClr val="FFFFFF"/>
                </a:solidFill>
                <a:latin typeface="Cooper Hewitt"/>
                <a:ea typeface="Cooper Hewitt"/>
                <a:cs typeface="Cooper Hewitt"/>
                <a:sym typeface="Cooper Hewitt"/>
              </a:rPr>
              <a:t>Expanding on PAs in Canadian healthcare will increase the level of care for patients and substantially reduce costs to the healthcare system. The role PAs play in the medical system is extremely important in helping to address the substantial challenges patients are facing in seeking timely access to quality healthcare services. The Physician/PA Model is a collaborative approach which reduces the workload placed on the physician and allows them to focus efforts where needed most while the PA can provide support in other areas. Studies have shown that PAs can improve patient outcomes and save the healthcare system billions. </a:t>
            </a:r>
          </a:p>
          <a:p>
            <a:pPr algn="l">
              <a:lnSpc>
                <a:spcPts val="3607"/>
              </a:lnSpc>
              <a:spcBef>
                <a:spcPct val="0"/>
              </a:spcBef>
            </a:pPr>
          </a:p>
          <a:p>
            <a:pPr algn="l" marL="599122" indent="-299561" lvl="1">
              <a:lnSpc>
                <a:spcPts val="3607"/>
              </a:lnSpc>
              <a:buFont typeface="Arial"/>
              <a:buChar char="•"/>
            </a:pPr>
            <a:r>
              <a:rPr lang="en-US" sz="2775" spc="138">
                <a:solidFill>
                  <a:srgbClr val="FFFFFF"/>
                </a:solidFill>
                <a:latin typeface="Cooper Hewitt Bold"/>
                <a:ea typeface="Cooper Hewitt Bold"/>
                <a:cs typeface="Cooper Hewitt Bold"/>
                <a:sym typeface="Cooper Hewitt Bold"/>
              </a:rPr>
              <a:t>PAs help reduce wait times in Primary Care and Emergency Rooms </a:t>
            </a:r>
          </a:p>
          <a:p>
            <a:pPr algn="l" marL="599122" indent="-299561" lvl="1">
              <a:lnSpc>
                <a:spcPts val="3607"/>
              </a:lnSpc>
              <a:buFont typeface="Arial"/>
              <a:buChar char="•"/>
            </a:pPr>
            <a:r>
              <a:rPr lang="en-US" sz="2775" spc="138">
                <a:solidFill>
                  <a:srgbClr val="FFFFFF"/>
                </a:solidFill>
                <a:latin typeface="Cooper Hewitt Bold"/>
                <a:ea typeface="Cooper Hewitt Bold"/>
                <a:cs typeface="Cooper Hewitt Bold"/>
                <a:sym typeface="Cooper Hewitt Bold"/>
              </a:rPr>
              <a:t>PAs help improve access to care in rural and remote communities </a:t>
            </a:r>
          </a:p>
          <a:p>
            <a:pPr algn="l" marL="599122" indent="-299561" lvl="1">
              <a:lnSpc>
                <a:spcPts val="3607"/>
              </a:lnSpc>
              <a:buFont typeface="Arial"/>
              <a:buChar char="•"/>
            </a:pPr>
            <a:r>
              <a:rPr lang="en-US" sz="2775" spc="138">
                <a:solidFill>
                  <a:srgbClr val="FFFFFF"/>
                </a:solidFill>
                <a:latin typeface="Cooper Hewitt Bold"/>
                <a:ea typeface="Cooper Hewitt Bold"/>
                <a:cs typeface="Cooper Hewitt Bold"/>
                <a:sym typeface="Cooper Hewitt Bold"/>
              </a:rPr>
              <a:t>PAs help improve care for seniors in long-term care </a:t>
            </a:r>
          </a:p>
          <a:p>
            <a:pPr algn="l" marL="599122" indent="-299561" lvl="1">
              <a:lnSpc>
                <a:spcPts val="3607"/>
              </a:lnSpc>
              <a:buFont typeface="Arial"/>
              <a:buChar char="•"/>
            </a:pPr>
            <a:r>
              <a:rPr lang="en-US" sz="2775" spc="138">
                <a:solidFill>
                  <a:srgbClr val="FFFFFF"/>
                </a:solidFill>
                <a:latin typeface="Cooper Hewitt Bold"/>
                <a:ea typeface="Cooper Hewitt Bold"/>
                <a:cs typeface="Cooper Hewitt Bold"/>
                <a:sym typeface="Cooper Hewitt Bold"/>
              </a:rPr>
              <a:t>PAs help gain efficiencies and save money within the Healthcare practices </a:t>
            </a:r>
          </a:p>
        </p:txBody>
      </p:sp>
      <p:sp>
        <p:nvSpPr>
          <p:cNvPr name="Freeform 7" id="7"/>
          <p:cNvSpPr/>
          <p:nvPr/>
        </p:nvSpPr>
        <p:spPr>
          <a:xfrm flipH="false" flipV="false" rot="0">
            <a:off x="14933983" y="5942714"/>
            <a:ext cx="2325317" cy="2081159"/>
          </a:xfrm>
          <a:custGeom>
            <a:avLst/>
            <a:gdLst/>
            <a:ahLst/>
            <a:cxnLst/>
            <a:rect r="r" b="b" t="t" l="l"/>
            <a:pathLst>
              <a:path h="2081159" w="2325317">
                <a:moveTo>
                  <a:pt x="0" y="0"/>
                </a:moveTo>
                <a:lnTo>
                  <a:pt x="2325317" y="0"/>
                </a:lnTo>
                <a:lnTo>
                  <a:pt x="2325317" y="2081159"/>
                </a:lnTo>
                <a:lnTo>
                  <a:pt x="0" y="20811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28700" y="1074519"/>
            <a:ext cx="8088754" cy="1175385"/>
          </a:xfrm>
          <a:prstGeom prst="rect">
            <a:avLst/>
          </a:prstGeom>
        </p:spPr>
        <p:txBody>
          <a:bodyPr anchor="t" rtlCol="false" tIns="0" lIns="0" bIns="0" rIns="0">
            <a:spAutoFit/>
          </a:bodyPr>
          <a:lstStyle/>
          <a:p>
            <a:pPr algn="l">
              <a:lnSpc>
                <a:spcPts val="8775"/>
              </a:lnSpc>
            </a:pPr>
            <a:r>
              <a:rPr lang="en-US" sz="8775">
                <a:solidFill>
                  <a:srgbClr val="F6C92C"/>
                </a:solidFill>
                <a:latin typeface="Aleo"/>
                <a:ea typeface="Aleo"/>
                <a:cs typeface="Aleo"/>
                <a:sym typeface="Aleo"/>
              </a:rPr>
              <a:t>How PAs Help:</a:t>
            </a:r>
          </a:p>
        </p:txBody>
      </p:sp>
      <p:grpSp>
        <p:nvGrpSpPr>
          <p:cNvPr name="Group 9" id="9"/>
          <p:cNvGrpSpPr/>
          <p:nvPr/>
        </p:nvGrpSpPr>
        <p:grpSpPr>
          <a:xfrm rot="0">
            <a:off x="-258626" y="9543415"/>
            <a:ext cx="19110052" cy="1187806"/>
            <a:chOff x="0" y="0"/>
            <a:chExt cx="25480069" cy="1583741"/>
          </a:xfrm>
        </p:grpSpPr>
        <p:sp>
          <p:nvSpPr>
            <p:cNvPr name="AutoShape 10" id="10"/>
            <p:cNvSpPr/>
            <p:nvPr/>
          </p:nvSpPr>
          <p:spPr>
            <a:xfrm rot="0">
              <a:off x="0" y="0"/>
              <a:ext cx="25480069" cy="1583741"/>
            </a:xfrm>
            <a:prstGeom prst="rect">
              <a:avLst/>
            </a:prstGeom>
            <a:solidFill>
              <a:srgbClr val="2D2E2C"/>
            </a:solidFill>
          </p:spPr>
        </p:sp>
        <p:sp>
          <p:nvSpPr>
            <p:cNvPr name="TextBox 11" id="11"/>
            <p:cNvSpPr txBox="true"/>
            <p:nvPr/>
          </p:nvSpPr>
          <p:spPr>
            <a:xfrm rot="0">
              <a:off x="10658086" y="342962"/>
              <a:ext cx="13809524" cy="352213"/>
            </a:xfrm>
            <a:prstGeom prst="rect">
              <a:avLst/>
            </a:prstGeom>
          </p:spPr>
          <p:txBody>
            <a:bodyPr anchor="t" rtlCol="false" tIns="0" lIns="0" bIns="0" rIns="0">
              <a:spAutoFit/>
            </a:bodyPr>
            <a:lstStyle/>
            <a:p>
              <a:pPr algn="r">
                <a:lnSpc>
                  <a:spcPts val="2240"/>
                </a:lnSpc>
              </a:pPr>
              <a:r>
                <a:rPr lang="en-US" sz="1600" spc="320">
                  <a:solidFill>
                    <a:srgbClr val="FED531"/>
                  </a:solidFill>
                  <a:latin typeface="Aleo"/>
                  <a:ea typeface="Aleo"/>
                  <a:cs typeface="Aleo"/>
                  <a:sym typeface="Aleo"/>
                </a:rPr>
                <a:t>WWW.CAPA-ACAM.CA | 2024</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D2E2C"/>
        </a:solidFill>
      </p:bgPr>
    </p:bg>
    <p:spTree>
      <p:nvGrpSpPr>
        <p:cNvPr id="1" name=""/>
        <p:cNvGrpSpPr/>
        <p:nvPr/>
      </p:nvGrpSpPr>
      <p:grpSpPr>
        <a:xfrm>
          <a:off x="0" y="0"/>
          <a:ext cx="0" cy="0"/>
          <a:chOff x="0" y="0"/>
          <a:chExt cx="0" cy="0"/>
        </a:xfrm>
      </p:grpSpPr>
      <p:grpSp>
        <p:nvGrpSpPr>
          <p:cNvPr name="Group 2" id="2"/>
          <p:cNvGrpSpPr/>
          <p:nvPr/>
        </p:nvGrpSpPr>
        <p:grpSpPr>
          <a:xfrm rot="0">
            <a:off x="-411026" y="9267190"/>
            <a:ext cx="19110052" cy="1464031"/>
            <a:chOff x="0" y="0"/>
            <a:chExt cx="25480069" cy="1952041"/>
          </a:xfrm>
        </p:grpSpPr>
        <p:sp>
          <p:nvSpPr>
            <p:cNvPr name="AutoShape 3" id="3"/>
            <p:cNvSpPr/>
            <p:nvPr/>
          </p:nvSpPr>
          <p:spPr>
            <a:xfrm rot="0">
              <a:off x="0" y="0"/>
              <a:ext cx="25480069" cy="1952041"/>
            </a:xfrm>
            <a:prstGeom prst="rect">
              <a:avLst/>
            </a:prstGeom>
            <a:solidFill>
              <a:srgbClr val="CF2127"/>
            </a:solidFill>
          </p:spPr>
        </p:sp>
        <p:sp>
          <p:nvSpPr>
            <p:cNvPr name="TextBox 4" id="4"/>
            <p:cNvSpPr txBox="true"/>
            <p:nvPr/>
          </p:nvSpPr>
          <p:spPr>
            <a:xfrm rot="0">
              <a:off x="10658086" y="342962"/>
              <a:ext cx="13809524" cy="720513"/>
            </a:xfrm>
            <a:prstGeom prst="rect">
              <a:avLst/>
            </a:prstGeom>
          </p:spPr>
          <p:txBody>
            <a:bodyPr anchor="t" rtlCol="false" tIns="0" lIns="0" bIns="0" rIns="0">
              <a:spAutoFit/>
            </a:bodyPr>
            <a:lstStyle/>
            <a:p>
              <a:pPr algn="r">
                <a:lnSpc>
                  <a:spcPts val="2239"/>
                </a:lnSpc>
              </a:pPr>
              <a:r>
                <a:rPr lang="en-US" sz="1599" spc="319">
                  <a:solidFill>
                    <a:srgbClr val="FFFFFF"/>
                  </a:solidFill>
                  <a:latin typeface="Aleo"/>
                  <a:ea typeface="Aleo"/>
                  <a:cs typeface="Aleo"/>
                  <a:sym typeface="Aleo"/>
                </a:rPr>
                <a:t>WWW.CAPA-ACAM.CA | 2024</a:t>
              </a:r>
            </a:p>
            <a:p>
              <a:pPr algn="r">
                <a:lnSpc>
                  <a:spcPts val="2240"/>
                </a:lnSpc>
              </a:pPr>
            </a:p>
          </p:txBody>
        </p:sp>
      </p:grpSp>
      <p:sp>
        <p:nvSpPr>
          <p:cNvPr name="TextBox 5" id="5"/>
          <p:cNvSpPr txBox="true"/>
          <p:nvPr/>
        </p:nvSpPr>
        <p:spPr>
          <a:xfrm rot="0">
            <a:off x="3127281" y="2190286"/>
            <a:ext cx="13228399" cy="4772366"/>
          </a:xfrm>
          <a:prstGeom prst="rect">
            <a:avLst/>
          </a:prstGeom>
        </p:spPr>
        <p:txBody>
          <a:bodyPr anchor="t" rtlCol="false" tIns="0" lIns="0" bIns="0" rIns="0">
            <a:spAutoFit/>
          </a:bodyPr>
          <a:lstStyle/>
          <a:p>
            <a:pPr algn="just">
              <a:lnSpc>
                <a:spcPts val="4607"/>
              </a:lnSpc>
            </a:pPr>
            <a:r>
              <a:rPr lang="en-US" sz="3544" spc="177">
                <a:solidFill>
                  <a:srgbClr val="FFFFFF"/>
                </a:solidFill>
                <a:latin typeface="Cooper Hewitt"/>
                <a:ea typeface="Cooper Hewitt"/>
                <a:cs typeface="Cooper Hewitt"/>
                <a:sym typeface="Cooper Hewitt"/>
              </a:rPr>
              <a:t>DEVELOP FAIR AND SUSTAINABLE FUNDING MODELS TO RECRUIT AND RETAIN PAS.​</a:t>
            </a:r>
          </a:p>
          <a:p>
            <a:pPr algn="just">
              <a:lnSpc>
                <a:spcPts val="4607"/>
              </a:lnSpc>
            </a:pPr>
          </a:p>
          <a:p>
            <a:pPr algn="just">
              <a:lnSpc>
                <a:spcPts val="4607"/>
              </a:lnSpc>
            </a:pPr>
            <a:r>
              <a:rPr lang="en-US" sz="3544" spc="177">
                <a:solidFill>
                  <a:srgbClr val="FFFFFF"/>
                </a:solidFill>
                <a:latin typeface="Cooper Hewitt"/>
                <a:ea typeface="Cooper Hewitt"/>
                <a:cs typeface="Cooper Hewitt"/>
                <a:sym typeface="Cooper Hewitt"/>
              </a:rPr>
              <a:t>ESTABLISH WAGE PARITY. ​</a:t>
            </a:r>
          </a:p>
          <a:p>
            <a:pPr algn="just">
              <a:lnSpc>
                <a:spcPts val="4607"/>
              </a:lnSpc>
            </a:pPr>
          </a:p>
          <a:p>
            <a:pPr algn="just">
              <a:lnSpc>
                <a:spcPts val="4607"/>
              </a:lnSpc>
            </a:pPr>
            <a:r>
              <a:rPr lang="en-US" sz="3544" spc="177">
                <a:solidFill>
                  <a:srgbClr val="FFFFFF"/>
                </a:solidFill>
                <a:latin typeface="Cooper Hewitt"/>
                <a:ea typeface="Cooper Hewitt"/>
                <a:cs typeface="Cooper Hewitt"/>
                <a:sym typeface="Cooper Hewitt"/>
              </a:rPr>
              <a:t>INVEST IN MORE TRAINING SPOTS/DEVELOPMENT OF PA TRAINING PROGRAMS.</a:t>
            </a:r>
          </a:p>
          <a:p>
            <a:pPr algn="just">
              <a:lnSpc>
                <a:spcPts val="4607"/>
              </a:lnSpc>
            </a:pPr>
          </a:p>
        </p:txBody>
      </p:sp>
      <p:pic>
        <p:nvPicPr>
          <p:cNvPr name="Picture 6" id="6"/>
          <p:cNvPicPr>
            <a:picLocks noChangeAspect="true"/>
          </p:cNvPicPr>
          <p:nvPr/>
        </p:nvPicPr>
        <p:blipFill>
          <a:blip r:embed="rId2"/>
          <a:srcRect l="0" t="0" r="0" b="0"/>
          <a:stretch>
            <a:fillRect/>
          </a:stretch>
        </p:blipFill>
        <p:spPr>
          <a:xfrm flipH="false" flipV="false" rot="6224408">
            <a:off x="11993720" y="-242719"/>
            <a:ext cx="1320246" cy="1273989"/>
          </a:xfrm>
          <a:prstGeom prst="rect">
            <a:avLst/>
          </a:prstGeom>
        </p:spPr>
      </p:pic>
      <p:pic>
        <p:nvPicPr>
          <p:cNvPr name="Picture 7" id="7"/>
          <p:cNvPicPr>
            <a:picLocks noChangeAspect="true"/>
          </p:cNvPicPr>
          <p:nvPr/>
        </p:nvPicPr>
        <p:blipFill>
          <a:blip r:embed="rId2"/>
          <a:srcRect l="0" t="0" r="0" b="0"/>
          <a:stretch>
            <a:fillRect/>
          </a:stretch>
        </p:blipFill>
        <p:spPr>
          <a:xfrm flipH="false" flipV="false" rot="3918501">
            <a:off x="-65527" y="7191519"/>
            <a:ext cx="1320246" cy="1273989"/>
          </a:xfrm>
          <a:prstGeom prst="rect">
            <a:avLst/>
          </a:prstGeom>
        </p:spPr>
      </p:pic>
      <p:sp>
        <p:nvSpPr>
          <p:cNvPr name="Freeform 8" id="8"/>
          <p:cNvSpPr/>
          <p:nvPr/>
        </p:nvSpPr>
        <p:spPr>
          <a:xfrm flipH="false" flipV="false" rot="0">
            <a:off x="2066466" y="2237911"/>
            <a:ext cx="761186" cy="761186"/>
          </a:xfrm>
          <a:custGeom>
            <a:avLst/>
            <a:gdLst/>
            <a:ahLst/>
            <a:cxnLst/>
            <a:rect r="r" b="b" t="t" l="l"/>
            <a:pathLst>
              <a:path h="761186" w="761186">
                <a:moveTo>
                  <a:pt x="0" y="0"/>
                </a:moveTo>
                <a:lnTo>
                  <a:pt x="761185" y="0"/>
                </a:lnTo>
                <a:lnTo>
                  <a:pt x="761185" y="761186"/>
                </a:lnTo>
                <a:lnTo>
                  <a:pt x="0" y="7611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028700" y="971550"/>
            <a:ext cx="10357143" cy="598170"/>
          </a:xfrm>
          <a:prstGeom prst="rect">
            <a:avLst/>
          </a:prstGeom>
        </p:spPr>
        <p:txBody>
          <a:bodyPr anchor="t" rtlCol="false" tIns="0" lIns="0" bIns="0" rIns="0">
            <a:spAutoFit/>
          </a:bodyPr>
          <a:lstStyle/>
          <a:p>
            <a:pPr algn="l">
              <a:lnSpc>
                <a:spcPts val="3960"/>
              </a:lnSpc>
            </a:pPr>
            <a:r>
              <a:rPr lang="en-US" sz="3600" spc="179">
                <a:solidFill>
                  <a:srgbClr val="FED531"/>
                </a:solidFill>
                <a:latin typeface="Cooper Hewitt Bold"/>
                <a:ea typeface="Cooper Hewitt Bold"/>
                <a:cs typeface="Cooper Hewitt Bold"/>
                <a:sym typeface="Cooper Hewitt Bold"/>
              </a:rPr>
              <a:t>RECOMMENDATIONS</a:t>
            </a:r>
          </a:p>
        </p:txBody>
      </p:sp>
      <p:sp>
        <p:nvSpPr>
          <p:cNvPr name="Freeform 10" id="10"/>
          <p:cNvSpPr/>
          <p:nvPr/>
        </p:nvSpPr>
        <p:spPr>
          <a:xfrm flipH="false" flipV="false" rot="0">
            <a:off x="2066466" y="3944435"/>
            <a:ext cx="761186" cy="761186"/>
          </a:xfrm>
          <a:custGeom>
            <a:avLst/>
            <a:gdLst/>
            <a:ahLst/>
            <a:cxnLst/>
            <a:rect r="r" b="b" t="t" l="l"/>
            <a:pathLst>
              <a:path h="761186" w="761186">
                <a:moveTo>
                  <a:pt x="0" y="0"/>
                </a:moveTo>
                <a:lnTo>
                  <a:pt x="761185" y="0"/>
                </a:lnTo>
                <a:lnTo>
                  <a:pt x="761185" y="761185"/>
                </a:lnTo>
                <a:lnTo>
                  <a:pt x="0" y="7611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2066466" y="5143500"/>
            <a:ext cx="761186" cy="761186"/>
          </a:xfrm>
          <a:custGeom>
            <a:avLst/>
            <a:gdLst/>
            <a:ahLst/>
            <a:cxnLst/>
            <a:rect r="r" b="b" t="t" l="l"/>
            <a:pathLst>
              <a:path h="761186" w="761186">
                <a:moveTo>
                  <a:pt x="0" y="0"/>
                </a:moveTo>
                <a:lnTo>
                  <a:pt x="761185" y="0"/>
                </a:lnTo>
                <a:lnTo>
                  <a:pt x="761185" y="761186"/>
                </a:lnTo>
                <a:lnTo>
                  <a:pt x="0" y="7611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F2127"/>
        </a:solidFill>
      </p:bgPr>
    </p:bg>
    <p:spTree>
      <p:nvGrpSpPr>
        <p:cNvPr id="1" name=""/>
        <p:cNvGrpSpPr/>
        <p:nvPr/>
      </p:nvGrpSpPr>
      <p:grpSpPr>
        <a:xfrm>
          <a:off x="0" y="0"/>
          <a:ext cx="0" cy="0"/>
          <a:chOff x="0" y="0"/>
          <a:chExt cx="0" cy="0"/>
        </a:xfrm>
      </p:grpSpPr>
      <p:sp>
        <p:nvSpPr>
          <p:cNvPr name="Freeform 2" id="2"/>
          <p:cNvSpPr/>
          <p:nvPr/>
        </p:nvSpPr>
        <p:spPr>
          <a:xfrm flipH="false" flipV="false" rot="0">
            <a:off x="-498947" y="6814851"/>
            <a:ext cx="19285894" cy="3936577"/>
          </a:xfrm>
          <a:custGeom>
            <a:avLst/>
            <a:gdLst/>
            <a:ahLst/>
            <a:cxnLst/>
            <a:rect r="r" b="b" t="t" l="l"/>
            <a:pathLst>
              <a:path h="3936577" w="19285894">
                <a:moveTo>
                  <a:pt x="0" y="0"/>
                </a:moveTo>
                <a:lnTo>
                  <a:pt x="19285894" y="0"/>
                </a:lnTo>
                <a:lnTo>
                  <a:pt x="19285894" y="3936577"/>
                </a:lnTo>
                <a:lnTo>
                  <a:pt x="0" y="3936577"/>
                </a:lnTo>
                <a:lnTo>
                  <a:pt x="0" y="0"/>
                </a:lnTo>
                <a:close/>
              </a:path>
            </a:pathLst>
          </a:custGeom>
          <a:blipFill>
            <a:blip r:embed="rId2"/>
            <a:stretch>
              <a:fillRect l="0" t="-157207" r="0" b="-69402"/>
            </a:stretch>
          </a:blipFill>
        </p:spPr>
      </p:sp>
      <p:sp>
        <p:nvSpPr>
          <p:cNvPr name="TextBox 3" id="3"/>
          <p:cNvSpPr txBox="true"/>
          <p:nvPr/>
        </p:nvSpPr>
        <p:spPr>
          <a:xfrm rot="0">
            <a:off x="1028700" y="1049972"/>
            <a:ext cx="6525615" cy="1175385"/>
          </a:xfrm>
          <a:prstGeom prst="rect">
            <a:avLst/>
          </a:prstGeom>
        </p:spPr>
        <p:txBody>
          <a:bodyPr anchor="t" rtlCol="false" tIns="0" lIns="0" bIns="0" rIns="0">
            <a:spAutoFit/>
          </a:bodyPr>
          <a:lstStyle/>
          <a:p>
            <a:pPr algn="l">
              <a:lnSpc>
                <a:spcPts val="8775"/>
              </a:lnSpc>
            </a:pPr>
            <a:r>
              <a:rPr lang="en-US" sz="8775">
                <a:solidFill>
                  <a:srgbClr val="FFFFFF"/>
                </a:solidFill>
                <a:latin typeface="Aleo"/>
                <a:ea typeface="Aleo"/>
                <a:cs typeface="Aleo"/>
                <a:sym typeface="Aleo"/>
              </a:rPr>
              <a:t>Thank you</a:t>
            </a:r>
          </a:p>
        </p:txBody>
      </p:sp>
      <p:sp>
        <p:nvSpPr>
          <p:cNvPr name="AutoShape 4" id="4"/>
          <p:cNvSpPr/>
          <p:nvPr/>
        </p:nvSpPr>
        <p:spPr>
          <a:xfrm rot="0">
            <a:off x="-411026" y="9543415"/>
            <a:ext cx="19110052" cy="1187806"/>
          </a:xfrm>
          <a:prstGeom prst="rect">
            <a:avLst/>
          </a:prstGeom>
          <a:solidFill>
            <a:srgbClr val="2D2E2C"/>
          </a:solidFill>
        </p:spPr>
      </p:sp>
      <p:pic>
        <p:nvPicPr>
          <p:cNvPr name="Picture 5" id="5"/>
          <p:cNvPicPr>
            <a:picLocks noChangeAspect="true"/>
          </p:cNvPicPr>
          <p:nvPr/>
        </p:nvPicPr>
        <p:blipFill>
          <a:blip r:embed="rId3"/>
          <a:srcRect l="0" t="0" r="0" b="0"/>
          <a:stretch>
            <a:fillRect/>
          </a:stretch>
        </p:blipFill>
        <p:spPr>
          <a:xfrm flipH="false" flipV="false" rot="0">
            <a:off x="16423752" y="-644021"/>
            <a:ext cx="1672721" cy="1672721"/>
          </a:xfrm>
          <a:prstGeom prst="rect">
            <a:avLst/>
          </a:prstGeom>
        </p:spPr>
      </p:pic>
      <p:sp>
        <p:nvSpPr>
          <p:cNvPr name="TextBox 6" id="6"/>
          <p:cNvSpPr txBox="true"/>
          <p:nvPr/>
        </p:nvSpPr>
        <p:spPr>
          <a:xfrm rot="0">
            <a:off x="1195472" y="3701484"/>
            <a:ext cx="8570705" cy="2513050"/>
          </a:xfrm>
          <a:prstGeom prst="rect">
            <a:avLst/>
          </a:prstGeom>
        </p:spPr>
        <p:txBody>
          <a:bodyPr anchor="t" rtlCol="false" tIns="0" lIns="0" bIns="0" rIns="0">
            <a:spAutoFit/>
          </a:bodyPr>
          <a:lstStyle/>
          <a:p>
            <a:pPr algn="l">
              <a:lnSpc>
                <a:spcPts val="4262"/>
              </a:lnSpc>
            </a:pPr>
            <a:r>
              <a:rPr lang="en-US" sz="3356">
                <a:solidFill>
                  <a:srgbClr val="FFFFFF"/>
                </a:solidFill>
                <a:latin typeface="Roboto Bold"/>
                <a:ea typeface="Roboto Bold"/>
                <a:cs typeface="Roboto Bold"/>
                <a:sym typeface="Roboto Bold"/>
              </a:rPr>
              <a:t>www.capa-acam.ca </a:t>
            </a:r>
          </a:p>
          <a:p>
            <a:pPr algn="l">
              <a:lnSpc>
                <a:spcPts val="4262"/>
              </a:lnSpc>
            </a:pPr>
            <a:r>
              <a:rPr lang="en-US" sz="3356">
                <a:solidFill>
                  <a:srgbClr val="FFFFFF"/>
                </a:solidFill>
                <a:latin typeface="Roboto Bold"/>
                <a:ea typeface="Roboto Bold"/>
                <a:cs typeface="Roboto Bold"/>
                <a:sym typeface="Roboto Bold"/>
              </a:rPr>
              <a:t>877 744-2272</a:t>
            </a:r>
          </a:p>
          <a:p>
            <a:pPr algn="l">
              <a:lnSpc>
                <a:spcPts val="4262"/>
              </a:lnSpc>
            </a:pPr>
            <a:r>
              <a:rPr lang="en-US" sz="3356">
                <a:solidFill>
                  <a:srgbClr val="FFFFFF"/>
                </a:solidFill>
                <a:latin typeface="Roboto Bold"/>
                <a:ea typeface="Roboto Bold"/>
                <a:cs typeface="Roboto Bold"/>
                <a:sym typeface="Roboto Bold"/>
              </a:rPr>
              <a:t>admin@capa-acam.ca</a:t>
            </a:r>
          </a:p>
          <a:p>
            <a:pPr algn="l">
              <a:lnSpc>
                <a:spcPts val="4262"/>
              </a:lnSpc>
            </a:pPr>
            <a:r>
              <a:rPr lang="en-US" sz="3356">
                <a:solidFill>
                  <a:srgbClr val="FFFFFF"/>
                </a:solidFill>
                <a:latin typeface="Roboto Bold"/>
                <a:ea typeface="Roboto Bold"/>
                <a:cs typeface="Roboto Bold"/>
                <a:sym typeface="Roboto Bold"/>
              </a:rPr>
              <a:t>#CanadaNeedsPAs</a:t>
            </a:r>
          </a:p>
          <a:p>
            <a:pPr algn="l">
              <a:lnSpc>
                <a:spcPts val="3295"/>
              </a:lnSpc>
              <a:spcBef>
                <a:spcPct val="0"/>
              </a:spcBef>
            </a:pPr>
            <a:r>
              <a:rPr lang="en-US" sz="2746">
                <a:solidFill>
                  <a:srgbClr val="FFFFFF"/>
                </a:solidFill>
                <a:latin typeface="Roboto Bold"/>
                <a:ea typeface="Roboto Bold"/>
                <a:cs typeface="Roboto Bold"/>
                <a:sym typeface="Roboto Bold"/>
              </a:rPr>
              <a:t>  </a:t>
            </a:r>
          </a:p>
        </p:txBody>
      </p:sp>
      <p:grpSp>
        <p:nvGrpSpPr>
          <p:cNvPr name="Group 7" id="7"/>
          <p:cNvGrpSpPr/>
          <p:nvPr/>
        </p:nvGrpSpPr>
        <p:grpSpPr>
          <a:xfrm rot="0">
            <a:off x="10612626" y="704468"/>
            <a:ext cx="5143357" cy="5143357"/>
            <a:chOff x="0" y="0"/>
            <a:chExt cx="6857809" cy="6857809"/>
          </a:xfrm>
        </p:grpSpPr>
        <p:sp>
          <p:nvSpPr>
            <p:cNvPr name="Freeform 8" id="8"/>
            <p:cNvSpPr/>
            <p:nvPr/>
          </p:nvSpPr>
          <p:spPr>
            <a:xfrm flipH="false" flipV="false" rot="0">
              <a:off x="0" y="0"/>
              <a:ext cx="6857809" cy="6857809"/>
            </a:xfrm>
            <a:custGeom>
              <a:avLst/>
              <a:gdLst/>
              <a:ahLst/>
              <a:cxnLst/>
              <a:rect r="r" b="b" t="t" l="l"/>
              <a:pathLst>
                <a:path h="6857809" w="6857809">
                  <a:moveTo>
                    <a:pt x="0" y="0"/>
                  </a:moveTo>
                  <a:lnTo>
                    <a:pt x="6857809" y="0"/>
                  </a:lnTo>
                  <a:lnTo>
                    <a:pt x="6857809" y="6857809"/>
                  </a:lnTo>
                  <a:lnTo>
                    <a:pt x="0" y="68578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9" id="9"/>
          <p:cNvSpPr txBox="true"/>
          <p:nvPr/>
        </p:nvSpPr>
        <p:spPr>
          <a:xfrm rot="0">
            <a:off x="1195472" y="2990526"/>
            <a:ext cx="2294593" cy="561717"/>
          </a:xfrm>
          <a:prstGeom prst="rect">
            <a:avLst/>
          </a:prstGeom>
        </p:spPr>
        <p:txBody>
          <a:bodyPr anchor="t" rtlCol="false" tIns="0" lIns="0" bIns="0" rIns="0">
            <a:spAutoFit/>
          </a:bodyPr>
          <a:lstStyle/>
          <a:p>
            <a:pPr algn="ctr">
              <a:lnSpc>
                <a:spcPts val="4393"/>
              </a:lnSpc>
              <a:spcBef>
                <a:spcPct val="0"/>
              </a:spcBef>
            </a:pPr>
            <a:r>
              <a:rPr lang="en-US" sz="3661">
                <a:solidFill>
                  <a:srgbClr val="FFDE59"/>
                </a:solidFill>
                <a:latin typeface="Roboto Bold"/>
                <a:ea typeface="Roboto Bold"/>
                <a:cs typeface="Roboto Bold"/>
                <a:sym typeface="Roboto Bold"/>
              </a:rPr>
              <a:t>Contact Us</a:t>
            </a:r>
          </a:p>
        </p:txBody>
      </p:sp>
      <p:grpSp>
        <p:nvGrpSpPr>
          <p:cNvPr name="Group 10" id="10"/>
          <p:cNvGrpSpPr/>
          <p:nvPr/>
        </p:nvGrpSpPr>
        <p:grpSpPr>
          <a:xfrm rot="0">
            <a:off x="-3941429" y="9543415"/>
            <a:ext cx="19110052" cy="1187806"/>
            <a:chOff x="0" y="0"/>
            <a:chExt cx="25480069" cy="1583741"/>
          </a:xfrm>
        </p:grpSpPr>
        <p:sp>
          <p:nvSpPr>
            <p:cNvPr name="AutoShape 11" id="11"/>
            <p:cNvSpPr/>
            <p:nvPr/>
          </p:nvSpPr>
          <p:spPr>
            <a:xfrm rot="0">
              <a:off x="0" y="0"/>
              <a:ext cx="25480069" cy="1583741"/>
            </a:xfrm>
            <a:prstGeom prst="rect">
              <a:avLst/>
            </a:prstGeom>
            <a:solidFill>
              <a:srgbClr val="2D2E2C"/>
            </a:solidFill>
          </p:spPr>
        </p:sp>
        <p:sp>
          <p:nvSpPr>
            <p:cNvPr name="TextBox 12" id="12"/>
            <p:cNvSpPr txBox="true"/>
            <p:nvPr/>
          </p:nvSpPr>
          <p:spPr>
            <a:xfrm rot="0">
              <a:off x="10658086" y="342962"/>
              <a:ext cx="13809524" cy="352213"/>
            </a:xfrm>
            <a:prstGeom prst="rect">
              <a:avLst/>
            </a:prstGeom>
          </p:spPr>
          <p:txBody>
            <a:bodyPr anchor="t" rtlCol="false" tIns="0" lIns="0" bIns="0" rIns="0">
              <a:spAutoFit/>
            </a:bodyPr>
            <a:lstStyle/>
            <a:p>
              <a:pPr algn="ctr">
                <a:lnSpc>
                  <a:spcPts val="2240"/>
                </a:lnSpc>
              </a:pPr>
              <a:r>
                <a:rPr lang="en-US" sz="1600" spc="320">
                  <a:solidFill>
                    <a:srgbClr val="FED531"/>
                  </a:solidFill>
                  <a:latin typeface="Aleo"/>
                  <a:ea typeface="Aleo"/>
                  <a:cs typeface="Aleo"/>
                  <a:sym typeface="Aleo"/>
                </a:rPr>
                <a:t>WWW.CAPA-ACAM.CA | 2024</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F2127"/>
        </a:solidFill>
      </p:bgPr>
    </p:bg>
    <p:spTree>
      <p:nvGrpSpPr>
        <p:cNvPr id="1" name=""/>
        <p:cNvGrpSpPr/>
        <p:nvPr/>
      </p:nvGrpSpPr>
      <p:grpSpPr>
        <a:xfrm>
          <a:off x="0" y="0"/>
          <a:ext cx="0" cy="0"/>
          <a:chOff x="0" y="0"/>
          <a:chExt cx="0" cy="0"/>
        </a:xfrm>
      </p:grpSpPr>
      <p:grpSp>
        <p:nvGrpSpPr>
          <p:cNvPr name="Group 2" id="2"/>
          <p:cNvGrpSpPr/>
          <p:nvPr/>
        </p:nvGrpSpPr>
        <p:grpSpPr>
          <a:xfrm rot="0">
            <a:off x="-411026" y="9543415"/>
            <a:ext cx="19110052" cy="1187806"/>
            <a:chOff x="0" y="0"/>
            <a:chExt cx="25480069" cy="1583741"/>
          </a:xfrm>
        </p:grpSpPr>
        <p:sp>
          <p:nvSpPr>
            <p:cNvPr name="AutoShape 3" id="3"/>
            <p:cNvSpPr/>
            <p:nvPr/>
          </p:nvSpPr>
          <p:spPr>
            <a:xfrm rot="0">
              <a:off x="0" y="0"/>
              <a:ext cx="25480069" cy="1583741"/>
            </a:xfrm>
            <a:prstGeom prst="rect">
              <a:avLst/>
            </a:prstGeom>
            <a:solidFill>
              <a:srgbClr val="2D2E2C"/>
            </a:solidFill>
          </p:spPr>
        </p:sp>
        <p:sp>
          <p:nvSpPr>
            <p:cNvPr name="TextBox 4" id="4"/>
            <p:cNvSpPr txBox="true"/>
            <p:nvPr/>
          </p:nvSpPr>
          <p:spPr>
            <a:xfrm rot="0">
              <a:off x="10658086" y="342962"/>
              <a:ext cx="13809524" cy="352213"/>
            </a:xfrm>
            <a:prstGeom prst="rect">
              <a:avLst/>
            </a:prstGeom>
          </p:spPr>
          <p:txBody>
            <a:bodyPr anchor="t" rtlCol="false" tIns="0" lIns="0" bIns="0" rIns="0">
              <a:spAutoFit/>
            </a:bodyPr>
            <a:lstStyle/>
            <a:p>
              <a:pPr algn="r">
                <a:lnSpc>
                  <a:spcPts val="2240"/>
                </a:lnSpc>
              </a:pPr>
              <a:r>
                <a:rPr lang="en-US" sz="1600" spc="320">
                  <a:solidFill>
                    <a:srgbClr val="FED531"/>
                  </a:solidFill>
                  <a:latin typeface="Aleo"/>
                  <a:ea typeface="Aleo"/>
                  <a:cs typeface="Aleo"/>
                  <a:sym typeface="Aleo"/>
                </a:rPr>
                <a:t>WWW.CAPA-ACAM.CA | 2024</a:t>
              </a:r>
            </a:p>
          </p:txBody>
        </p:sp>
      </p:grpSp>
      <p:sp>
        <p:nvSpPr>
          <p:cNvPr name="TextBox 5" id="5"/>
          <p:cNvSpPr txBox="true"/>
          <p:nvPr/>
        </p:nvSpPr>
        <p:spPr>
          <a:xfrm rot="0">
            <a:off x="1156136" y="2469496"/>
            <a:ext cx="10743351" cy="6046470"/>
          </a:xfrm>
          <a:prstGeom prst="rect">
            <a:avLst/>
          </a:prstGeom>
        </p:spPr>
        <p:txBody>
          <a:bodyPr anchor="t" rtlCol="false" tIns="0" lIns="0" bIns="0" rIns="0">
            <a:spAutoFit/>
          </a:bodyPr>
          <a:lstStyle/>
          <a:p>
            <a:pPr algn="l">
              <a:lnSpc>
                <a:spcPts val="3960"/>
              </a:lnSpc>
            </a:pPr>
            <a:r>
              <a:rPr lang="en-US" sz="3600" spc="179">
                <a:solidFill>
                  <a:srgbClr val="FFFFFF"/>
                </a:solidFill>
                <a:latin typeface="Cooper Hewitt"/>
                <a:ea typeface="Cooper Hewitt"/>
                <a:cs typeface="Cooper Hewitt"/>
                <a:sym typeface="Cooper Hewitt"/>
              </a:rPr>
              <a:t>Physician Assistants (PA) are academically prepared and highly skilled health care professionals who provide a broad range of medical services. PAs work in collaboration with physicians and other healthcare providers to improve access to quality healthcare for patients. PAs are practicing in all clinical settings and are helping to reduce wait times and improve patient outcomes. There are over 1000 certified PAs practicing in Canada: this number is expected to keep growing as the profession advances.</a:t>
            </a:r>
            <a:r>
              <a:rPr lang="en-US" sz="3600" spc="179">
                <a:solidFill>
                  <a:srgbClr val="FFFFFF"/>
                </a:solidFill>
                <a:latin typeface="Cooper Hewitt"/>
                <a:ea typeface="Cooper Hewitt"/>
                <a:cs typeface="Cooper Hewitt"/>
                <a:sym typeface="Cooper Hewitt"/>
              </a:rPr>
              <a:t> </a:t>
            </a:r>
          </a:p>
        </p:txBody>
      </p:sp>
      <p:sp>
        <p:nvSpPr>
          <p:cNvPr name="Freeform 6" id="6"/>
          <p:cNvSpPr/>
          <p:nvPr/>
        </p:nvSpPr>
        <p:spPr>
          <a:xfrm flipH="false" flipV="false" rot="0">
            <a:off x="15469398" y="1028700"/>
            <a:ext cx="1789902" cy="1789902"/>
          </a:xfrm>
          <a:custGeom>
            <a:avLst/>
            <a:gdLst/>
            <a:ahLst/>
            <a:cxnLst/>
            <a:rect r="r" b="b" t="t" l="l"/>
            <a:pathLst>
              <a:path h="1789902" w="1789902">
                <a:moveTo>
                  <a:pt x="0" y="0"/>
                </a:moveTo>
                <a:lnTo>
                  <a:pt x="1789902" y="0"/>
                </a:lnTo>
                <a:lnTo>
                  <a:pt x="1789902" y="1789902"/>
                </a:lnTo>
                <a:lnTo>
                  <a:pt x="0" y="17899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028700" y="1074519"/>
            <a:ext cx="9292793" cy="1194435"/>
          </a:xfrm>
          <a:prstGeom prst="rect">
            <a:avLst/>
          </a:prstGeom>
        </p:spPr>
        <p:txBody>
          <a:bodyPr anchor="t" rtlCol="false" tIns="0" lIns="0" bIns="0" rIns="0">
            <a:spAutoFit/>
          </a:bodyPr>
          <a:lstStyle/>
          <a:p>
            <a:pPr algn="l">
              <a:lnSpc>
                <a:spcPts val="8775"/>
              </a:lnSpc>
            </a:pPr>
            <a:r>
              <a:rPr lang="en-US" sz="8775">
                <a:solidFill>
                  <a:srgbClr val="FED531"/>
                </a:solidFill>
                <a:latin typeface="Aleo Bold"/>
                <a:ea typeface="Aleo Bold"/>
                <a:cs typeface="Aleo Bold"/>
                <a:sym typeface="Aleo Bold"/>
              </a:rPr>
              <a:t>What is PA?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F2127"/>
        </a:solidFill>
      </p:bgPr>
    </p:bg>
    <p:spTree>
      <p:nvGrpSpPr>
        <p:cNvPr id="1" name=""/>
        <p:cNvGrpSpPr/>
        <p:nvPr/>
      </p:nvGrpSpPr>
      <p:grpSpPr>
        <a:xfrm>
          <a:off x="0" y="0"/>
          <a:ext cx="0" cy="0"/>
          <a:chOff x="0" y="0"/>
          <a:chExt cx="0" cy="0"/>
        </a:xfrm>
      </p:grpSpPr>
      <p:sp>
        <p:nvSpPr>
          <p:cNvPr name="Freeform 2" id="2"/>
          <p:cNvSpPr/>
          <p:nvPr/>
        </p:nvSpPr>
        <p:spPr>
          <a:xfrm flipH="false" flipV="false" rot="0">
            <a:off x="-416583" y="-365564"/>
            <a:ext cx="7960788" cy="11018128"/>
          </a:xfrm>
          <a:custGeom>
            <a:avLst/>
            <a:gdLst/>
            <a:ahLst/>
            <a:cxnLst/>
            <a:rect r="r" b="b" t="t" l="l"/>
            <a:pathLst>
              <a:path h="11018128" w="7960788">
                <a:moveTo>
                  <a:pt x="0" y="0"/>
                </a:moveTo>
                <a:lnTo>
                  <a:pt x="7960788" y="0"/>
                </a:lnTo>
                <a:lnTo>
                  <a:pt x="7960788" y="11018128"/>
                </a:lnTo>
                <a:lnTo>
                  <a:pt x="0" y="11018128"/>
                </a:lnTo>
                <a:lnTo>
                  <a:pt x="0" y="0"/>
                </a:lnTo>
                <a:close/>
              </a:path>
            </a:pathLst>
          </a:custGeom>
          <a:blipFill>
            <a:blip r:embed="rId2"/>
            <a:stretch>
              <a:fillRect l="-73445" t="0" r="-34161" b="0"/>
            </a:stretch>
          </a:blipFill>
        </p:spPr>
      </p:sp>
      <p:grpSp>
        <p:nvGrpSpPr>
          <p:cNvPr name="Group 3" id="3"/>
          <p:cNvGrpSpPr/>
          <p:nvPr/>
        </p:nvGrpSpPr>
        <p:grpSpPr>
          <a:xfrm rot="0">
            <a:off x="-411026" y="9543415"/>
            <a:ext cx="19110052" cy="1187806"/>
            <a:chOff x="0" y="0"/>
            <a:chExt cx="25480069" cy="1583741"/>
          </a:xfrm>
        </p:grpSpPr>
        <p:sp>
          <p:nvSpPr>
            <p:cNvPr name="AutoShape 4" id="4"/>
            <p:cNvSpPr/>
            <p:nvPr/>
          </p:nvSpPr>
          <p:spPr>
            <a:xfrm rot="0">
              <a:off x="0" y="0"/>
              <a:ext cx="25480069" cy="1583741"/>
            </a:xfrm>
            <a:prstGeom prst="rect">
              <a:avLst/>
            </a:prstGeom>
            <a:solidFill>
              <a:srgbClr val="2D2E2C"/>
            </a:solidFill>
          </p:spPr>
        </p:sp>
        <p:sp>
          <p:nvSpPr>
            <p:cNvPr name="TextBox 5" id="5"/>
            <p:cNvSpPr txBox="true"/>
            <p:nvPr/>
          </p:nvSpPr>
          <p:spPr>
            <a:xfrm rot="0">
              <a:off x="10658086" y="342962"/>
              <a:ext cx="13809524" cy="352213"/>
            </a:xfrm>
            <a:prstGeom prst="rect">
              <a:avLst/>
            </a:prstGeom>
          </p:spPr>
          <p:txBody>
            <a:bodyPr anchor="t" rtlCol="false" tIns="0" lIns="0" bIns="0" rIns="0">
              <a:spAutoFit/>
            </a:bodyPr>
            <a:lstStyle/>
            <a:p>
              <a:pPr algn="r">
                <a:lnSpc>
                  <a:spcPts val="2240"/>
                </a:lnSpc>
              </a:pPr>
              <a:r>
                <a:rPr lang="en-US" sz="1600" spc="320">
                  <a:solidFill>
                    <a:srgbClr val="FED531"/>
                  </a:solidFill>
                  <a:latin typeface="Aleo"/>
                  <a:ea typeface="Aleo"/>
                  <a:cs typeface="Aleo"/>
                  <a:sym typeface="Aleo"/>
                </a:rPr>
                <a:t>ZIMCORE HUBS | DESIGN THINKING</a:t>
              </a:r>
            </a:p>
          </p:txBody>
        </p:sp>
      </p:grpSp>
      <p:sp>
        <p:nvSpPr>
          <p:cNvPr name="TextBox 6" id="6"/>
          <p:cNvSpPr txBox="true"/>
          <p:nvPr/>
        </p:nvSpPr>
        <p:spPr>
          <a:xfrm rot="0">
            <a:off x="8574096" y="1190625"/>
            <a:ext cx="8685204" cy="2289810"/>
          </a:xfrm>
          <a:prstGeom prst="rect">
            <a:avLst/>
          </a:prstGeom>
        </p:spPr>
        <p:txBody>
          <a:bodyPr anchor="t" rtlCol="false" tIns="0" lIns="0" bIns="0" rIns="0">
            <a:spAutoFit/>
          </a:bodyPr>
          <a:lstStyle/>
          <a:p>
            <a:pPr algn="l">
              <a:lnSpc>
                <a:spcPts val="8775"/>
              </a:lnSpc>
            </a:pPr>
            <a:r>
              <a:rPr lang="en-US" sz="8775">
                <a:solidFill>
                  <a:srgbClr val="FED531"/>
                </a:solidFill>
                <a:latin typeface="Aleo"/>
                <a:ea typeface="Aleo"/>
                <a:cs typeface="Aleo"/>
                <a:sym typeface="Aleo"/>
              </a:rPr>
              <a:t>Where Do PAs Work ?</a:t>
            </a:r>
          </a:p>
        </p:txBody>
      </p:sp>
      <p:sp>
        <p:nvSpPr>
          <p:cNvPr name="TextBox 7" id="7"/>
          <p:cNvSpPr txBox="true"/>
          <p:nvPr/>
        </p:nvSpPr>
        <p:spPr>
          <a:xfrm rot="0">
            <a:off x="8574096" y="3474104"/>
            <a:ext cx="8685204" cy="5547360"/>
          </a:xfrm>
          <a:prstGeom prst="rect">
            <a:avLst/>
          </a:prstGeom>
        </p:spPr>
        <p:txBody>
          <a:bodyPr anchor="t" rtlCol="false" tIns="0" lIns="0" bIns="0" rIns="0">
            <a:spAutoFit/>
          </a:bodyPr>
          <a:lstStyle/>
          <a:p>
            <a:pPr algn="l">
              <a:lnSpc>
                <a:spcPts val="3600"/>
              </a:lnSpc>
            </a:pPr>
            <a:r>
              <a:rPr lang="en-US" sz="2400">
                <a:solidFill>
                  <a:srgbClr val="FFFFFF"/>
                </a:solidFill>
                <a:latin typeface="Cooper Hewitt"/>
                <a:ea typeface="Cooper Hewitt"/>
                <a:cs typeface="Cooper Hewitt"/>
                <a:sym typeface="Cooper Hewitt"/>
              </a:rPr>
              <a:t>PAs provide care in all general practice settings as well as specialty areas such as orthopaedics, mental health, emergency medicine and oncology. Some of the places where you might find a PA practicing are listed below: </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Hospitals </a:t>
            </a: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Doctors’ offices </a:t>
            </a: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Medical clinics </a:t>
            </a: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Community health centres </a:t>
            </a: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Long-term care homes </a:t>
            </a: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The Canadian Armed Forces</a:t>
            </a:r>
            <a:r>
              <a:rPr lang="en-US" sz="2400">
                <a:solidFill>
                  <a:srgbClr val="FFFFFF"/>
                </a:solidFill>
                <a:latin typeface="Cooper Hewitt"/>
                <a:ea typeface="Cooper Hewitt"/>
                <a:cs typeface="Cooper Hewitt"/>
                <a:sym typeface="Cooper Hewitt"/>
              </a:rPr>
              <a:t> </a:t>
            </a:r>
          </a:p>
          <a:p>
            <a:pPr algn="l">
              <a:lnSpc>
                <a:spcPts val="3600"/>
              </a:lnSpc>
            </a:pPr>
          </a:p>
        </p:txBody>
      </p:sp>
      <p:pic>
        <p:nvPicPr>
          <p:cNvPr name="Picture 8" id="8"/>
          <p:cNvPicPr>
            <a:picLocks noChangeAspect="true"/>
          </p:cNvPicPr>
          <p:nvPr/>
        </p:nvPicPr>
        <p:blipFill>
          <a:blip r:embed="rId3"/>
          <a:srcRect l="0" t="0" r="0" b="0"/>
          <a:stretch>
            <a:fillRect/>
          </a:stretch>
        </p:blipFill>
        <p:spPr>
          <a:xfrm flipH="false" flipV="false" rot="0">
            <a:off x="17259300" y="-644021"/>
            <a:ext cx="1672721" cy="1672721"/>
          </a:xfrm>
          <a:prstGeom prst="rect">
            <a:avLst/>
          </a:prstGeom>
        </p:spPr>
      </p:pic>
      <p:grpSp>
        <p:nvGrpSpPr>
          <p:cNvPr name="Group 9" id="9"/>
          <p:cNvGrpSpPr/>
          <p:nvPr/>
        </p:nvGrpSpPr>
        <p:grpSpPr>
          <a:xfrm rot="0">
            <a:off x="-258626" y="9543415"/>
            <a:ext cx="19110052" cy="1187806"/>
            <a:chOff x="0" y="0"/>
            <a:chExt cx="25480069" cy="1583741"/>
          </a:xfrm>
        </p:grpSpPr>
        <p:sp>
          <p:nvSpPr>
            <p:cNvPr name="AutoShape 10" id="10"/>
            <p:cNvSpPr/>
            <p:nvPr/>
          </p:nvSpPr>
          <p:spPr>
            <a:xfrm rot="0">
              <a:off x="0" y="0"/>
              <a:ext cx="25480069" cy="1583741"/>
            </a:xfrm>
            <a:prstGeom prst="rect">
              <a:avLst/>
            </a:prstGeom>
            <a:solidFill>
              <a:srgbClr val="2D2E2C"/>
            </a:solidFill>
          </p:spPr>
        </p:sp>
        <p:sp>
          <p:nvSpPr>
            <p:cNvPr name="TextBox 11" id="11"/>
            <p:cNvSpPr txBox="true"/>
            <p:nvPr/>
          </p:nvSpPr>
          <p:spPr>
            <a:xfrm rot="0">
              <a:off x="10658086" y="342962"/>
              <a:ext cx="13809524" cy="352213"/>
            </a:xfrm>
            <a:prstGeom prst="rect">
              <a:avLst/>
            </a:prstGeom>
          </p:spPr>
          <p:txBody>
            <a:bodyPr anchor="t" rtlCol="false" tIns="0" lIns="0" bIns="0" rIns="0">
              <a:spAutoFit/>
            </a:bodyPr>
            <a:lstStyle/>
            <a:p>
              <a:pPr algn="r">
                <a:lnSpc>
                  <a:spcPts val="2240"/>
                </a:lnSpc>
              </a:pPr>
              <a:r>
                <a:rPr lang="en-US" sz="1600" spc="320">
                  <a:solidFill>
                    <a:srgbClr val="FED531"/>
                  </a:solidFill>
                  <a:latin typeface="Aleo"/>
                  <a:ea typeface="Aleo"/>
                  <a:cs typeface="Aleo"/>
                  <a:sym typeface="Aleo"/>
                </a:rPr>
                <a:t>WWW.CAPA-ACAM.CA | 2024</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D2E2C"/>
        </a:solidFill>
      </p:bgPr>
    </p:bg>
    <p:spTree>
      <p:nvGrpSpPr>
        <p:cNvPr id="1" name=""/>
        <p:cNvGrpSpPr/>
        <p:nvPr/>
      </p:nvGrpSpPr>
      <p:grpSpPr>
        <a:xfrm>
          <a:off x="0" y="0"/>
          <a:ext cx="0" cy="0"/>
          <a:chOff x="0" y="0"/>
          <a:chExt cx="0" cy="0"/>
        </a:xfrm>
      </p:grpSpPr>
      <p:sp>
        <p:nvSpPr>
          <p:cNvPr name="Freeform 2" id="2"/>
          <p:cNvSpPr/>
          <p:nvPr/>
        </p:nvSpPr>
        <p:spPr>
          <a:xfrm flipH="false" flipV="false" rot="0">
            <a:off x="-6461239" y="907013"/>
            <a:ext cx="11132260" cy="9935542"/>
          </a:xfrm>
          <a:custGeom>
            <a:avLst/>
            <a:gdLst/>
            <a:ahLst/>
            <a:cxnLst/>
            <a:rect r="r" b="b" t="t" l="l"/>
            <a:pathLst>
              <a:path h="9935542" w="11132260">
                <a:moveTo>
                  <a:pt x="0" y="0"/>
                </a:moveTo>
                <a:lnTo>
                  <a:pt x="11132260" y="0"/>
                </a:lnTo>
                <a:lnTo>
                  <a:pt x="11132260" y="9935542"/>
                </a:lnTo>
                <a:lnTo>
                  <a:pt x="0" y="99355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062900" y="1726770"/>
            <a:ext cx="13957649" cy="1175513"/>
          </a:xfrm>
          <a:prstGeom prst="rect">
            <a:avLst/>
          </a:prstGeom>
        </p:spPr>
        <p:txBody>
          <a:bodyPr anchor="t" rtlCol="false" tIns="0" lIns="0" bIns="0" rIns="0">
            <a:spAutoFit/>
          </a:bodyPr>
          <a:lstStyle/>
          <a:p>
            <a:pPr algn="r">
              <a:lnSpc>
                <a:spcPts val="8780"/>
              </a:lnSpc>
            </a:pPr>
            <a:r>
              <a:rPr lang="en-US" sz="8780" spc="878">
                <a:solidFill>
                  <a:srgbClr val="FED531"/>
                </a:solidFill>
                <a:latin typeface="Aleo"/>
                <a:ea typeface="Aleo"/>
                <a:cs typeface="Aleo"/>
                <a:sym typeface="Aleo"/>
              </a:rPr>
              <a:t>WHAT CAN PAS DO?</a:t>
            </a:r>
            <a:r>
              <a:rPr lang="en-US" sz="8780" spc="878">
                <a:solidFill>
                  <a:srgbClr val="FED531"/>
                </a:solidFill>
                <a:latin typeface="Aleo"/>
                <a:ea typeface="Aleo"/>
                <a:cs typeface="Aleo"/>
                <a:sym typeface="Aleo"/>
              </a:rPr>
              <a:t> </a:t>
            </a:r>
          </a:p>
        </p:txBody>
      </p:sp>
      <p:sp>
        <p:nvSpPr>
          <p:cNvPr name="TextBox 4" id="4"/>
          <p:cNvSpPr txBox="true"/>
          <p:nvPr/>
        </p:nvSpPr>
        <p:spPr>
          <a:xfrm rot="0">
            <a:off x="6902157" y="966675"/>
            <a:ext cx="10357143" cy="598170"/>
          </a:xfrm>
          <a:prstGeom prst="rect">
            <a:avLst/>
          </a:prstGeom>
        </p:spPr>
        <p:txBody>
          <a:bodyPr anchor="t" rtlCol="false" tIns="0" lIns="0" bIns="0" rIns="0">
            <a:spAutoFit/>
          </a:bodyPr>
          <a:lstStyle/>
          <a:p>
            <a:pPr algn="r">
              <a:lnSpc>
                <a:spcPts val="3960"/>
              </a:lnSpc>
            </a:pPr>
          </a:p>
        </p:txBody>
      </p:sp>
      <p:sp>
        <p:nvSpPr>
          <p:cNvPr name="TextBox 5" id="5"/>
          <p:cNvSpPr txBox="true"/>
          <p:nvPr/>
        </p:nvSpPr>
        <p:spPr>
          <a:xfrm rot="0">
            <a:off x="5132765" y="2892742"/>
            <a:ext cx="12538021" cy="6937057"/>
          </a:xfrm>
          <a:prstGeom prst="rect">
            <a:avLst/>
          </a:prstGeom>
        </p:spPr>
        <p:txBody>
          <a:bodyPr anchor="t" rtlCol="false" tIns="0" lIns="0" bIns="0" rIns="0">
            <a:spAutoFit/>
          </a:bodyPr>
          <a:lstStyle/>
          <a:p>
            <a:pPr algn="just">
              <a:lnSpc>
                <a:spcPts val="3607"/>
              </a:lnSpc>
            </a:pPr>
            <a:r>
              <a:rPr lang="en-US" sz="2775" spc="138">
                <a:solidFill>
                  <a:srgbClr val="FFFFFF"/>
                </a:solidFill>
                <a:latin typeface="Cooper Hewitt"/>
                <a:ea typeface="Cooper Hewitt"/>
                <a:cs typeface="Cooper Hewitt"/>
                <a:sym typeface="Cooper Hewitt"/>
              </a:rPr>
              <a:t>The duties of a PA depend upon the type of medical setting in which they work.</a:t>
            </a:r>
            <a:r>
              <a:rPr lang="en-US" sz="2775" spc="138">
                <a:solidFill>
                  <a:srgbClr val="FFFFFF"/>
                </a:solidFill>
                <a:latin typeface="Cooper Hewitt"/>
                <a:ea typeface="Cooper Hewitt"/>
                <a:cs typeface="Cooper Hewitt"/>
                <a:sym typeface="Cooper Hewitt"/>
              </a:rPr>
              <a:t> PAs practice independently under the delegation of a supervising physician. It is the responsibility of the physician to determine the PAs scope of practice. This is often based on experience and can be impacted by provincial legislation, as scope may vary by jurisdiction. Some of their functions could include: </a:t>
            </a:r>
          </a:p>
          <a:p>
            <a:pPr algn="just">
              <a:lnSpc>
                <a:spcPts val="3607"/>
              </a:lnSpc>
            </a:pP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Conducting physical exams </a:t>
            </a: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Diagnosing and treating illness </a:t>
            </a: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Ordering and interpreting tests </a:t>
            </a: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Developing treatment plans </a:t>
            </a: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Counseling on preventative healthcare </a:t>
            </a: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Writing prescriptions </a:t>
            </a:r>
          </a:p>
          <a:p>
            <a:pPr algn="just" marL="599122" indent="-299561" lvl="1">
              <a:lnSpc>
                <a:spcPts val="3607"/>
              </a:lnSpc>
              <a:buAutoNum type="arabicPeriod" startAt="1"/>
            </a:pPr>
            <a:r>
              <a:rPr lang="en-US" sz="2775" spc="138">
                <a:solidFill>
                  <a:srgbClr val="FFFFFF"/>
                </a:solidFill>
                <a:latin typeface="Cooper Hewitt Bold"/>
                <a:ea typeface="Cooper Hewitt Bold"/>
                <a:cs typeface="Cooper Hewitt Bold"/>
                <a:sym typeface="Cooper Hewitt Bold"/>
              </a:rPr>
              <a:t>Assisting in surgery </a:t>
            </a:r>
          </a:p>
          <a:p>
            <a:pPr algn="ctr">
              <a:lnSpc>
                <a:spcPts val="3607"/>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F2127"/>
        </a:solidFill>
      </p:bgPr>
    </p:bg>
    <p:spTree>
      <p:nvGrpSpPr>
        <p:cNvPr id="1" name=""/>
        <p:cNvGrpSpPr/>
        <p:nvPr/>
      </p:nvGrpSpPr>
      <p:grpSpPr>
        <a:xfrm>
          <a:off x="0" y="0"/>
          <a:ext cx="0" cy="0"/>
          <a:chOff x="0" y="0"/>
          <a:chExt cx="0" cy="0"/>
        </a:xfrm>
      </p:grpSpPr>
      <p:sp>
        <p:nvSpPr>
          <p:cNvPr name="TextBox 2" id="2"/>
          <p:cNvSpPr txBox="true"/>
          <p:nvPr/>
        </p:nvSpPr>
        <p:spPr>
          <a:xfrm rot="0">
            <a:off x="463348" y="2644770"/>
            <a:ext cx="8497060" cy="1175385"/>
          </a:xfrm>
          <a:prstGeom prst="rect">
            <a:avLst/>
          </a:prstGeom>
        </p:spPr>
        <p:txBody>
          <a:bodyPr anchor="t" rtlCol="false" tIns="0" lIns="0" bIns="0" rIns="0">
            <a:spAutoFit/>
          </a:bodyPr>
          <a:lstStyle/>
          <a:p>
            <a:pPr algn="l">
              <a:lnSpc>
                <a:spcPts val="8775"/>
              </a:lnSpc>
            </a:pPr>
            <a:r>
              <a:rPr lang="en-US" sz="8775">
                <a:solidFill>
                  <a:srgbClr val="FED531"/>
                </a:solidFill>
                <a:latin typeface="Aleo"/>
                <a:ea typeface="Aleo"/>
                <a:cs typeface="Aleo"/>
                <a:sym typeface="Aleo"/>
              </a:rPr>
              <a:t>Why hire PAs?</a:t>
            </a:r>
            <a:r>
              <a:rPr lang="en-US" sz="8775">
                <a:solidFill>
                  <a:srgbClr val="FED531"/>
                </a:solidFill>
                <a:latin typeface="Aleo"/>
                <a:ea typeface="Aleo"/>
                <a:cs typeface="Aleo"/>
                <a:sym typeface="Aleo"/>
              </a:rPr>
              <a:t> </a:t>
            </a:r>
          </a:p>
        </p:txBody>
      </p:sp>
      <p:grpSp>
        <p:nvGrpSpPr>
          <p:cNvPr name="Group 3" id="3"/>
          <p:cNvGrpSpPr/>
          <p:nvPr/>
        </p:nvGrpSpPr>
        <p:grpSpPr>
          <a:xfrm rot="0">
            <a:off x="463348" y="2722490"/>
            <a:ext cx="14049407" cy="7243874"/>
            <a:chOff x="0" y="0"/>
            <a:chExt cx="18732543" cy="9658499"/>
          </a:xfrm>
        </p:grpSpPr>
        <p:sp>
          <p:nvSpPr>
            <p:cNvPr name="Freeform 4" id="4"/>
            <p:cNvSpPr/>
            <p:nvPr/>
          </p:nvSpPr>
          <p:spPr>
            <a:xfrm flipH="false" flipV="false" rot="0">
              <a:off x="0" y="1631010"/>
              <a:ext cx="1206795" cy="1206795"/>
            </a:xfrm>
            <a:custGeom>
              <a:avLst/>
              <a:gdLst/>
              <a:ahLst/>
              <a:cxnLst/>
              <a:rect r="r" b="b" t="t" l="l"/>
              <a:pathLst>
                <a:path h="1206795" w="1206795">
                  <a:moveTo>
                    <a:pt x="0" y="0"/>
                  </a:moveTo>
                  <a:lnTo>
                    <a:pt x="1206795" y="0"/>
                  </a:lnTo>
                  <a:lnTo>
                    <a:pt x="1206795" y="1206795"/>
                  </a:lnTo>
                  <a:lnTo>
                    <a:pt x="0" y="12067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5865" y="3375978"/>
              <a:ext cx="1035065" cy="1158115"/>
            </a:xfrm>
            <a:custGeom>
              <a:avLst/>
              <a:gdLst/>
              <a:ahLst/>
              <a:cxnLst/>
              <a:rect r="r" b="b" t="t" l="l"/>
              <a:pathLst>
                <a:path h="1158115" w="1035065">
                  <a:moveTo>
                    <a:pt x="0" y="0"/>
                  </a:moveTo>
                  <a:lnTo>
                    <a:pt x="1035065" y="0"/>
                  </a:lnTo>
                  <a:lnTo>
                    <a:pt x="1035065" y="1158114"/>
                  </a:lnTo>
                  <a:lnTo>
                    <a:pt x="0" y="11581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660" y="5077762"/>
              <a:ext cx="1191135" cy="1191135"/>
            </a:xfrm>
            <a:custGeom>
              <a:avLst/>
              <a:gdLst/>
              <a:ahLst/>
              <a:cxnLst/>
              <a:rect r="r" b="b" t="t" l="l"/>
              <a:pathLst>
                <a:path h="1191135" w="1191135">
                  <a:moveTo>
                    <a:pt x="0" y="0"/>
                  </a:moveTo>
                  <a:lnTo>
                    <a:pt x="1191135" y="0"/>
                  </a:lnTo>
                  <a:lnTo>
                    <a:pt x="1191135" y="1191135"/>
                  </a:lnTo>
                  <a:lnTo>
                    <a:pt x="0" y="11911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21576" y="6753514"/>
              <a:ext cx="1085219" cy="1461574"/>
            </a:xfrm>
            <a:custGeom>
              <a:avLst/>
              <a:gdLst/>
              <a:ahLst/>
              <a:cxnLst/>
              <a:rect r="r" b="b" t="t" l="l"/>
              <a:pathLst>
                <a:path h="1461574" w="1085219">
                  <a:moveTo>
                    <a:pt x="0" y="0"/>
                  </a:moveTo>
                  <a:lnTo>
                    <a:pt x="1085219" y="0"/>
                  </a:lnTo>
                  <a:lnTo>
                    <a:pt x="1085219" y="1461575"/>
                  </a:lnTo>
                  <a:lnTo>
                    <a:pt x="0" y="14615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246687" y="8704392"/>
              <a:ext cx="960108" cy="954107"/>
            </a:xfrm>
            <a:custGeom>
              <a:avLst/>
              <a:gdLst/>
              <a:ahLst/>
              <a:cxnLst/>
              <a:rect r="r" b="b" t="t" l="l"/>
              <a:pathLst>
                <a:path h="954107" w="960108">
                  <a:moveTo>
                    <a:pt x="0" y="0"/>
                  </a:moveTo>
                  <a:lnTo>
                    <a:pt x="960108" y="0"/>
                  </a:lnTo>
                  <a:lnTo>
                    <a:pt x="960108" y="954107"/>
                  </a:lnTo>
                  <a:lnTo>
                    <a:pt x="0" y="9541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1633102" y="1270753"/>
              <a:ext cx="17099441" cy="8143886"/>
            </a:xfrm>
            <a:prstGeom prst="rect">
              <a:avLst/>
            </a:prstGeom>
          </p:spPr>
          <p:txBody>
            <a:bodyPr anchor="t" rtlCol="false" tIns="0" lIns="0" bIns="0" rIns="0">
              <a:spAutoFit/>
            </a:bodyPr>
            <a:lstStyle/>
            <a:p>
              <a:pPr algn="l">
                <a:lnSpc>
                  <a:spcPts val="9974"/>
                </a:lnSpc>
              </a:pPr>
              <a:r>
                <a:rPr lang="en-US" sz="4280">
                  <a:solidFill>
                    <a:srgbClr val="FFFFFF"/>
                  </a:solidFill>
                  <a:latin typeface="Cooper Hewitt Bold"/>
                  <a:ea typeface="Cooper Hewitt Bold"/>
                  <a:cs typeface="Cooper Hewitt Bold"/>
                  <a:sym typeface="Cooper Hewitt Bold"/>
                </a:rPr>
                <a:t>Reduce wait times </a:t>
              </a:r>
            </a:p>
            <a:p>
              <a:pPr algn="l">
                <a:lnSpc>
                  <a:spcPts val="9974"/>
                </a:lnSpc>
              </a:pPr>
              <a:r>
                <a:rPr lang="en-US" sz="4280">
                  <a:solidFill>
                    <a:srgbClr val="FFFFFF"/>
                  </a:solidFill>
                  <a:latin typeface="Cooper Hewitt Bold"/>
                  <a:ea typeface="Cooper Hewitt Bold"/>
                  <a:cs typeface="Cooper Hewitt Bold"/>
                  <a:sym typeface="Cooper Hewitt Bold"/>
                </a:rPr>
                <a:t>Increase early discharge rate</a:t>
              </a:r>
            </a:p>
            <a:p>
              <a:pPr algn="l">
                <a:lnSpc>
                  <a:spcPts val="9974"/>
                </a:lnSpc>
              </a:pPr>
              <a:r>
                <a:rPr lang="en-US" sz="4280">
                  <a:solidFill>
                    <a:srgbClr val="FFFFFF"/>
                  </a:solidFill>
                  <a:latin typeface="Cooper Hewitt Bold"/>
                  <a:ea typeface="Cooper Hewitt Bold"/>
                  <a:cs typeface="Cooper Hewitt Bold"/>
                  <a:sym typeface="Cooper Hewitt Bold"/>
                </a:rPr>
                <a:t>Shorten length of hospital stays</a:t>
              </a:r>
            </a:p>
            <a:p>
              <a:pPr algn="l">
                <a:lnSpc>
                  <a:spcPts val="9974"/>
                </a:lnSpc>
              </a:pPr>
              <a:r>
                <a:rPr lang="en-US" sz="4280">
                  <a:solidFill>
                    <a:srgbClr val="FFFFFF"/>
                  </a:solidFill>
                  <a:latin typeface="Cooper Hewitt Bold"/>
                  <a:ea typeface="Cooper Hewitt Bold"/>
                  <a:cs typeface="Cooper Hewitt Bold"/>
                  <a:sym typeface="Cooper Hewitt Bold"/>
                </a:rPr>
                <a:t>Reduce a doctor’s workload</a:t>
              </a:r>
            </a:p>
            <a:p>
              <a:pPr algn="l">
                <a:lnSpc>
                  <a:spcPts val="9974"/>
                </a:lnSpc>
              </a:pPr>
              <a:r>
                <a:rPr lang="en-US" sz="4280">
                  <a:solidFill>
                    <a:srgbClr val="FFFFFF"/>
                  </a:solidFill>
                  <a:latin typeface="Cooper Hewitt Bold"/>
                  <a:ea typeface="Cooper Hewitt Bold"/>
                  <a:cs typeface="Cooper Hewitt Bold"/>
                  <a:sym typeface="Cooper Hewitt Bold"/>
                </a:rPr>
                <a:t>Enhance overall efficiency &amp; cost effectiveness </a:t>
              </a:r>
            </a:p>
          </p:txBody>
        </p:sp>
        <p:sp>
          <p:nvSpPr>
            <p:cNvPr name="TextBox 10" id="10"/>
            <p:cNvSpPr txBox="true"/>
            <p:nvPr/>
          </p:nvSpPr>
          <p:spPr>
            <a:xfrm rot="0">
              <a:off x="15660" y="-9525"/>
              <a:ext cx="18276597" cy="1096865"/>
            </a:xfrm>
            <a:prstGeom prst="rect">
              <a:avLst/>
            </a:prstGeom>
          </p:spPr>
          <p:txBody>
            <a:bodyPr anchor="t" rtlCol="false" tIns="0" lIns="0" bIns="0" rIns="0">
              <a:spAutoFit/>
            </a:bodyPr>
            <a:lstStyle/>
            <a:p>
              <a:pPr algn="l">
                <a:lnSpc>
                  <a:spcPts val="6678"/>
                </a:lnSpc>
                <a:spcBef>
                  <a:spcPct val="0"/>
                </a:spcBef>
              </a:pPr>
            </a:p>
          </p:txBody>
        </p:sp>
      </p:grpSp>
      <p:sp>
        <p:nvSpPr>
          <p:cNvPr name="Freeform 11" id="11"/>
          <p:cNvSpPr/>
          <p:nvPr/>
        </p:nvSpPr>
        <p:spPr>
          <a:xfrm flipH="false" flipV="false" rot="0">
            <a:off x="-1038283" y="-2612939"/>
            <a:ext cx="19326283" cy="4965690"/>
          </a:xfrm>
          <a:custGeom>
            <a:avLst/>
            <a:gdLst/>
            <a:ahLst/>
            <a:cxnLst/>
            <a:rect r="r" b="b" t="t" l="l"/>
            <a:pathLst>
              <a:path h="4965690" w="19326283">
                <a:moveTo>
                  <a:pt x="0" y="0"/>
                </a:moveTo>
                <a:lnTo>
                  <a:pt x="19326283" y="0"/>
                </a:lnTo>
                <a:lnTo>
                  <a:pt x="19326283" y="4965690"/>
                </a:lnTo>
                <a:lnTo>
                  <a:pt x="0" y="4965690"/>
                </a:lnTo>
                <a:lnTo>
                  <a:pt x="0" y="0"/>
                </a:lnTo>
                <a:close/>
              </a:path>
            </a:pathLst>
          </a:custGeom>
          <a:blipFill>
            <a:blip r:embed="rId12"/>
            <a:stretch>
              <a:fillRect l="0" t="-73382" r="0" b="-90784"/>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D2E2C"/>
        </a:solidFill>
      </p:bgPr>
    </p:bg>
    <p:spTree>
      <p:nvGrpSpPr>
        <p:cNvPr id="1" name=""/>
        <p:cNvGrpSpPr/>
        <p:nvPr/>
      </p:nvGrpSpPr>
      <p:grpSpPr>
        <a:xfrm>
          <a:off x="0" y="0"/>
          <a:ext cx="0" cy="0"/>
          <a:chOff x="0" y="0"/>
          <a:chExt cx="0" cy="0"/>
        </a:xfrm>
      </p:grpSpPr>
      <p:grpSp>
        <p:nvGrpSpPr>
          <p:cNvPr name="Group 2" id="2"/>
          <p:cNvGrpSpPr/>
          <p:nvPr/>
        </p:nvGrpSpPr>
        <p:grpSpPr>
          <a:xfrm rot="0">
            <a:off x="-417985" y="-325099"/>
            <a:ext cx="13039967" cy="10937199"/>
            <a:chOff x="0" y="0"/>
            <a:chExt cx="17386623" cy="14582932"/>
          </a:xfrm>
        </p:grpSpPr>
        <p:pic>
          <p:nvPicPr>
            <p:cNvPr name="Picture 3" id="3"/>
            <p:cNvPicPr>
              <a:picLocks noChangeAspect="true"/>
            </p:cNvPicPr>
            <p:nvPr/>
          </p:nvPicPr>
          <p:blipFill>
            <a:blip r:embed="rId2"/>
            <a:srcRect l="53425" t="0" r="20127" b="0"/>
            <a:stretch>
              <a:fillRect/>
            </a:stretch>
          </p:blipFill>
          <p:spPr>
            <a:xfrm flipH="false" flipV="false">
              <a:off x="0" y="0"/>
              <a:ext cx="5795541" cy="14582932"/>
            </a:xfrm>
            <a:prstGeom prst="rect">
              <a:avLst/>
            </a:prstGeom>
          </p:spPr>
        </p:pic>
        <p:pic>
          <p:nvPicPr>
            <p:cNvPr name="Picture 4" id="4"/>
            <p:cNvPicPr>
              <a:picLocks noChangeAspect="true"/>
            </p:cNvPicPr>
            <p:nvPr/>
          </p:nvPicPr>
          <p:blipFill>
            <a:blip r:embed="rId3"/>
            <a:srcRect l="34898" t="0" r="34898" b="0"/>
            <a:stretch>
              <a:fillRect/>
            </a:stretch>
          </p:blipFill>
          <p:spPr>
            <a:xfrm flipH="false" flipV="false">
              <a:off x="5795541" y="0"/>
              <a:ext cx="5795541" cy="14582932"/>
            </a:xfrm>
            <a:prstGeom prst="rect">
              <a:avLst/>
            </a:prstGeom>
          </p:spPr>
        </p:pic>
        <p:pic>
          <p:nvPicPr>
            <p:cNvPr name="Picture 5" id="5"/>
            <p:cNvPicPr>
              <a:picLocks noChangeAspect="true"/>
            </p:cNvPicPr>
            <p:nvPr/>
          </p:nvPicPr>
          <p:blipFill>
            <a:blip r:embed="rId4"/>
            <a:srcRect l="28882" t="0" r="28882" b="0"/>
            <a:stretch>
              <a:fillRect/>
            </a:stretch>
          </p:blipFill>
          <p:spPr>
            <a:xfrm flipH="false" flipV="false">
              <a:off x="11591082" y="0"/>
              <a:ext cx="5795541" cy="14582932"/>
            </a:xfrm>
            <a:prstGeom prst="rect">
              <a:avLst/>
            </a:prstGeom>
          </p:spPr>
        </p:pic>
      </p:grpSp>
      <p:grpSp>
        <p:nvGrpSpPr>
          <p:cNvPr name="Group 6" id="6"/>
          <p:cNvGrpSpPr/>
          <p:nvPr/>
        </p:nvGrpSpPr>
        <p:grpSpPr>
          <a:xfrm rot="0">
            <a:off x="13069534" y="303536"/>
            <a:ext cx="5055806" cy="9679929"/>
            <a:chOff x="0" y="0"/>
            <a:chExt cx="6741074" cy="12906571"/>
          </a:xfrm>
        </p:grpSpPr>
        <p:sp>
          <p:nvSpPr>
            <p:cNvPr name="TextBox 7" id="7"/>
            <p:cNvSpPr txBox="true"/>
            <p:nvPr/>
          </p:nvSpPr>
          <p:spPr>
            <a:xfrm rot="0">
              <a:off x="0" y="-57150"/>
              <a:ext cx="6741074" cy="1438910"/>
            </a:xfrm>
            <a:prstGeom prst="rect">
              <a:avLst/>
            </a:prstGeom>
          </p:spPr>
          <p:txBody>
            <a:bodyPr anchor="t" rtlCol="false" tIns="0" lIns="0" bIns="0" rIns="0">
              <a:spAutoFit/>
            </a:bodyPr>
            <a:lstStyle/>
            <a:p>
              <a:pPr algn="l">
                <a:lnSpc>
                  <a:spcPts val="3960"/>
                </a:lnSpc>
              </a:pPr>
              <a:r>
                <a:rPr lang="en-US" sz="3600" spc="179">
                  <a:solidFill>
                    <a:srgbClr val="FED531"/>
                  </a:solidFill>
                  <a:latin typeface="Cooper Hewitt Bold"/>
                  <a:ea typeface="Cooper Hewitt Bold"/>
                  <a:cs typeface="Cooper Hewitt Bold"/>
                  <a:sym typeface="Cooper Hewitt Bold"/>
                </a:rPr>
                <a:t>Where Do PAs Come From?</a:t>
              </a:r>
              <a:r>
                <a:rPr lang="en-US" sz="3600" spc="179">
                  <a:solidFill>
                    <a:srgbClr val="FED531"/>
                  </a:solidFill>
                  <a:latin typeface="Cooper Hewitt Bold"/>
                  <a:ea typeface="Cooper Hewitt Bold"/>
                  <a:cs typeface="Cooper Hewitt Bold"/>
                  <a:sym typeface="Cooper Hewitt Bold"/>
                </a:rPr>
                <a:t> </a:t>
              </a:r>
            </a:p>
          </p:txBody>
        </p:sp>
        <p:sp>
          <p:nvSpPr>
            <p:cNvPr name="TextBox 8" id="8"/>
            <p:cNvSpPr txBox="true"/>
            <p:nvPr/>
          </p:nvSpPr>
          <p:spPr>
            <a:xfrm rot="0">
              <a:off x="0" y="1446091"/>
              <a:ext cx="6741074" cy="11460480"/>
            </a:xfrm>
            <a:prstGeom prst="rect">
              <a:avLst/>
            </a:prstGeom>
          </p:spPr>
          <p:txBody>
            <a:bodyPr anchor="t" rtlCol="false" tIns="0" lIns="0" bIns="0" rIns="0">
              <a:spAutoFit/>
            </a:bodyPr>
            <a:lstStyle/>
            <a:p>
              <a:pPr algn="l">
                <a:lnSpc>
                  <a:spcPts val="3600"/>
                </a:lnSpc>
              </a:pPr>
              <a:r>
                <a:rPr lang="en-US" sz="2400">
                  <a:solidFill>
                    <a:srgbClr val="FFFFFF"/>
                  </a:solidFill>
                  <a:latin typeface="Cooper Hewitt"/>
                  <a:ea typeface="Cooper Hewitt"/>
                  <a:cs typeface="Cooper Hewitt"/>
                  <a:sym typeface="Cooper Hewitt"/>
                </a:rPr>
                <a:t>The PA profession in Canada originated within the Canadian Armed Forces. PAs were first introduced as mid-level clinicians and have been employed by the Canadian Forces since the 1950s. </a:t>
              </a:r>
            </a:p>
            <a:p>
              <a:pPr algn="l">
                <a:lnSpc>
                  <a:spcPts val="3600"/>
                </a:lnSpc>
              </a:pPr>
            </a:p>
            <a:p>
              <a:pPr algn="l">
                <a:lnSpc>
                  <a:spcPts val="3450"/>
                </a:lnSpc>
              </a:pPr>
              <a:r>
                <a:rPr lang="en-US" sz="2300">
                  <a:solidFill>
                    <a:srgbClr val="FFFFFF"/>
                  </a:solidFill>
                  <a:latin typeface="Cooper Hewitt"/>
                  <a:ea typeface="Cooper Hewitt"/>
                  <a:cs typeface="Cooper Hewitt"/>
                  <a:sym typeface="Cooper Hewitt"/>
                </a:rPr>
                <a:t>PAs were introduced into the public healthcare system in 1999. The government of Manitoba was the first province to enact legislation allowing PAs to practice as clinical assistants. This was later amended to include PAs. </a:t>
              </a:r>
            </a:p>
            <a:p>
              <a:pPr algn="l">
                <a:lnSpc>
                  <a:spcPts val="3600"/>
                </a:lnSpc>
              </a:pPr>
            </a:p>
            <a:p>
              <a:pPr algn="l">
                <a:lnSpc>
                  <a:spcPts val="3600"/>
                </a:lnSpc>
              </a:pPr>
              <a:r>
                <a:rPr lang="en-US" sz="2400">
                  <a:solidFill>
                    <a:srgbClr val="FFFFFF"/>
                  </a:solidFill>
                  <a:latin typeface="Cooper Hewitt"/>
                  <a:ea typeface="Cooper Hewitt"/>
                  <a:cs typeface="Cooper Hewitt"/>
                  <a:sym typeface="Cooper Hewitt"/>
                </a:rPr>
                <a:t>Currently PAs are practicing across Canada within the Canadian Armed Forces, in private settings, and within provincial health care systems where the profession is recognized.</a:t>
              </a:r>
              <a:r>
                <a:rPr lang="en-US" sz="2400">
                  <a:solidFill>
                    <a:srgbClr val="FFFFFF"/>
                  </a:solidFill>
                  <a:latin typeface="Cooper Hewitt"/>
                  <a:ea typeface="Cooper Hewitt"/>
                  <a:cs typeface="Cooper Hewitt"/>
                  <a:sym typeface="Cooper Hewitt"/>
                </a:rPr>
                <a:t> </a:t>
              </a:r>
            </a:p>
          </p:txBody>
        </p:sp>
      </p:grpSp>
      <p:pic>
        <p:nvPicPr>
          <p:cNvPr name="Picture 9" id="9"/>
          <p:cNvPicPr>
            <a:picLocks noChangeAspect="true"/>
          </p:cNvPicPr>
          <p:nvPr/>
        </p:nvPicPr>
        <p:blipFill>
          <a:blip r:embed="rId5"/>
          <a:srcRect l="0" t="0" r="0" b="0"/>
          <a:stretch>
            <a:fillRect/>
          </a:stretch>
        </p:blipFill>
        <p:spPr>
          <a:xfrm flipH="false" flipV="false" rot="764289">
            <a:off x="11961860" y="9458842"/>
            <a:ext cx="1320246" cy="1273989"/>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931139" y="3028044"/>
            <a:ext cx="17208392" cy="6918960"/>
          </a:xfrm>
          <a:prstGeom prst="rect">
            <a:avLst/>
          </a:prstGeom>
        </p:spPr>
        <p:txBody>
          <a:bodyPr anchor="t" rtlCol="false" tIns="0" lIns="0" bIns="0" rIns="0">
            <a:spAutoFit/>
          </a:bodyPr>
          <a:lstStyle/>
          <a:p>
            <a:pPr algn="l">
              <a:lnSpc>
                <a:spcPts val="3600"/>
              </a:lnSpc>
            </a:pPr>
            <a:r>
              <a:rPr lang="en-US" sz="2400">
                <a:solidFill>
                  <a:srgbClr val="FFFFFF"/>
                </a:solidFill>
                <a:latin typeface="Cooper Hewitt Bold"/>
                <a:ea typeface="Cooper Hewitt Bold"/>
                <a:cs typeface="Cooper Hewitt Bold"/>
                <a:sym typeface="Cooper Hewitt Bold"/>
              </a:rPr>
              <a:t>1984 Canadian Armed Forces (CAF) established profession to provide full spectrum medical care.​​</a:t>
            </a:r>
          </a:p>
          <a:p>
            <a:pPr algn="l">
              <a:lnSpc>
                <a:spcPts val="3600"/>
              </a:lnSpc>
            </a:pPr>
            <a:r>
              <a:rPr lang="en-US" sz="2400">
                <a:solidFill>
                  <a:srgbClr val="FFFFFF"/>
                </a:solidFill>
                <a:latin typeface="Cooper Hewitt Bold"/>
                <a:ea typeface="Cooper Hewitt Bold"/>
                <a:cs typeface="Cooper Hewitt Bold"/>
                <a:sym typeface="Cooper Hewitt Bold"/>
              </a:rPr>
              <a:t>​​</a:t>
            </a:r>
          </a:p>
          <a:p>
            <a:pPr algn="l">
              <a:lnSpc>
                <a:spcPts val="3600"/>
              </a:lnSpc>
            </a:pPr>
            <a:r>
              <a:rPr lang="en-US" sz="2400">
                <a:solidFill>
                  <a:srgbClr val="FFFFFF"/>
                </a:solidFill>
                <a:latin typeface="Cooper Hewitt Bold"/>
                <a:ea typeface="Cooper Hewitt Bold"/>
                <a:cs typeface="Cooper Hewitt Bold"/>
                <a:sym typeface="Cooper Hewitt Bold"/>
              </a:rPr>
              <a:t>1999  Manitoba regulates clinical assistants. In 2009 title amended to Physician Assistant.​​</a:t>
            </a:r>
          </a:p>
          <a:p>
            <a:pPr algn="l">
              <a:lnSpc>
                <a:spcPts val="3600"/>
              </a:lnSpc>
            </a:pPr>
            <a:r>
              <a:rPr lang="en-US" sz="2400">
                <a:solidFill>
                  <a:srgbClr val="FFFFFF"/>
                </a:solidFill>
                <a:latin typeface="Cooper Hewitt Bold"/>
                <a:ea typeface="Cooper Hewitt Bold"/>
                <a:cs typeface="Cooper Hewitt Bold"/>
                <a:sym typeface="Cooper Hewitt Bold"/>
              </a:rPr>
              <a:t>​​</a:t>
            </a:r>
          </a:p>
          <a:p>
            <a:pPr algn="l">
              <a:lnSpc>
                <a:spcPts val="3600"/>
              </a:lnSpc>
            </a:pPr>
            <a:r>
              <a:rPr lang="en-US" sz="2400">
                <a:solidFill>
                  <a:srgbClr val="FFFFFF"/>
                </a:solidFill>
                <a:latin typeface="Cooper Hewitt Bold"/>
                <a:ea typeface="Cooper Hewitt Bold"/>
                <a:cs typeface="Cooper Hewitt Bold"/>
                <a:sym typeface="Cooper Hewitt Bold"/>
              </a:rPr>
              <a:t>2006  Ontario pilot project allowing PAs to practice as unregulated health professionals. In 2020,  Government announces intent to regulate under CPSO. Regulation to come into effect 2025.​</a:t>
            </a:r>
          </a:p>
          <a:p>
            <a:pPr algn="l">
              <a:lnSpc>
                <a:spcPts val="3600"/>
              </a:lnSpc>
            </a:pPr>
            <a:r>
              <a:rPr lang="en-US" sz="2400">
                <a:solidFill>
                  <a:srgbClr val="FFFFFF"/>
                </a:solidFill>
                <a:latin typeface="Cooper Hewitt Bold"/>
                <a:ea typeface="Cooper Hewitt Bold"/>
                <a:cs typeface="Cooper Hewitt Bold"/>
                <a:sym typeface="Cooper Hewitt Bold"/>
              </a:rPr>
              <a:t>​​</a:t>
            </a:r>
          </a:p>
          <a:p>
            <a:pPr algn="l">
              <a:lnSpc>
                <a:spcPts val="3600"/>
              </a:lnSpc>
            </a:pPr>
            <a:r>
              <a:rPr lang="en-US" sz="2400">
                <a:solidFill>
                  <a:srgbClr val="FFFFFF"/>
                </a:solidFill>
                <a:latin typeface="Cooper Hewitt Bold"/>
                <a:ea typeface="Cooper Hewitt Bold"/>
                <a:cs typeface="Cooper Hewitt Bold"/>
                <a:sym typeface="Cooper Hewitt Bold"/>
              </a:rPr>
              <a:t>2009  New Brunswick amends Medical Act to include PAs in health care model.​​</a:t>
            </a:r>
          </a:p>
          <a:p>
            <a:pPr algn="l">
              <a:lnSpc>
                <a:spcPts val="3600"/>
              </a:lnSpc>
            </a:pPr>
            <a:r>
              <a:rPr lang="en-US" sz="2400">
                <a:solidFill>
                  <a:srgbClr val="FFFFFF"/>
                </a:solidFill>
                <a:latin typeface="Cooper Hewitt Bold"/>
                <a:ea typeface="Cooper Hewitt Bold"/>
                <a:cs typeface="Cooper Hewitt Bold"/>
                <a:sym typeface="Cooper Hewitt Bold"/>
              </a:rPr>
              <a:t>​​</a:t>
            </a:r>
          </a:p>
          <a:p>
            <a:pPr algn="l">
              <a:lnSpc>
                <a:spcPts val="3600"/>
              </a:lnSpc>
            </a:pPr>
            <a:r>
              <a:rPr lang="en-US" sz="2400">
                <a:solidFill>
                  <a:srgbClr val="FFFFFF"/>
                </a:solidFill>
                <a:latin typeface="Cooper Hewitt Bold"/>
                <a:ea typeface="Cooper Hewitt Bold"/>
                <a:cs typeface="Cooper Hewitt Bold"/>
                <a:sym typeface="Cooper Hewitt Bold"/>
              </a:rPr>
              <a:t>2010  Alberta bylaw passed allowing PAs to operate under responsibility of a regulated member. 2013  started a demonstration project with 13 PAs. Regulation enacted in 2021.​​</a:t>
            </a:r>
          </a:p>
          <a:p>
            <a:pPr algn="l">
              <a:lnSpc>
                <a:spcPts val="3600"/>
              </a:lnSpc>
            </a:pPr>
            <a:r>
              <a:rPr lang="en-US" sz="2400">
                <a:solidFill>
                  <a:srgbClr val="FFFFFF"/>
                </a:solidFill>
                <a:latin typeface="Cooper Hewitt Bold"/>
                <a:ea typeface="Cooper Hewitt Bold"/>
                <a:cs typeface="Cooper Hewitt Bold"/>
                <a:sym typeface="Cooper Hewitt Bold"/>
              </a:rPr>
              <a:t>​​</a:t>
            </a:r>
          </a:p>
          <a:p>
            <a:pPr algn="l">
              <a:lnSpc>
                <a:spcPts val="3600"/>
              </a:lnSpc>
            </a:pPr>
            <a:r>
              <a:rPr lang="en-US" sz="2400">
                <a:solidFill>
                  <a:srgbClr val="FFFFFF"/>
                </a:solidFill>
                <a:latin typeface="Cooper Hewitt Bold"/>
                <a:ea typeface="Cooper Hewitt Bold"/>
                <a:cs typeface="Cooper Hewitt Bold"/>
                <a:sym typeface="Cooper Hewitt Bold"/>
              </a:rPr>
              <a:t>2019   Nova Scotia introduces PAs via pilot in orthopedic surgery. Followed by emergency departments  and primary care. CPSNS regulates profession, effective 1 April 2024.</a:t>
            </a:r>
          </a:p>
          <a:p>
            <a:pPr algn="l">
              <a:lnSpc>
                <a:spcPts val="3600"/>
              </a:lnSpc>
            </a:pPr>
          </a:p>
        </p:txBody>
      </p:sp>
      <p:pic>
        <p:nvPicPr>
          <p:cNvPr name="Picture 4" id="4"/>
          <p:cNvPicPr>
            <a:picLocks noChangeAspect="true"/>
          </p:cNvPicPr>
          <p:nvPr/>
        </p:nvPicPr>
        <p:blipFill>
          <a:blip r:embed="rId3"/>
          <a:srcRect l="0" t="0" r="0" b="0"/>
          <a:stretch>
            <a:fillRect/>
          </a:stretch>
        </p:blipFill>
        <p:spPr>
          <a:xfrm flipH="false" flipV="false" rot="-224546">
            <a:off x="17338610" y="1429964"/>
            <a:ext cx="1320246" cy="1273989"/>
          </a:xfrm>
          <a:prstGeom prst="rect">
            <a:avLst/>
          </a:prstGeom>
        </p:spPr>
      </p:pic>
      <p:sp>
        <p:nvSpPr>
          <p:cNvPr name="TextBox 5" id="5"/>
          <p:cNvSpPr txBox="true"/>
          <p:nvPr/>
        </p:nvSpPr>
        <p:spPr>
          <a:xfrm rot="0">
            <a:off x="1203598" y="-95250"/>
            <a:ext cx="15880804" cy="2879217"/>
          </a:xfrm>
          <a:prstGeom prst="rect">
            <a:avLst/>
          </a:prstGeom>
        </p:spPr>
        <p:txBody>
          <a:bodyPr anchor="t" rtlCol="false" tIns="0" lIns="0" bIns="0" rIns="0">
            <a:spAutoFit/>
          </a:bodyPr>
          <a:lstStyle/>
          <a:p>
            <a:pPr algn="ctr">
              <a:lnSpc>
                <a:spcPts val="11427"/>
              </a:lnSpc>
              <a:spcBef>
                <a:spcPct val="0"/>
              </a:spcBef>
            </a:pPr>
            <a:r>
              <a:rPr lang="en-US" sz="8790" spc="439">
                <a:solidFill>
                  <a:srgbClr val="FED531"/>
                </a:solidFill>
                <a:latin typeface="Aleo"/>
                <a:ea typeface="Aleo"/>
                <a:cs typeface="Aleo"/>
                <a:sym typeface="Aleo"/>
              </a:rPr>
              <a:t>History Of The PA Profession In Canada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931139" y="3028044"/>
            <a:ext cx="17208392" cy="6918960"/>
          </a:xfrm>
          <a:prstGeom prst="rect">
            <a:avLst/>
          </a:prstGeom>
        </p:spPr>
        <p:txBody>
          <a:bodyPr anchor="t" rtlCol="false" tIns="0" lIns="0" bIns="0" rIns="0">
            <a:spAutoFit/>
          </a:bodyPr>
          <a:lstStyle/>
          <a:p>
            <a:pPr algn="l">
              <a:lnSpc>
                <a:spcPts val="3600"/>
              </a:lnSpc>
            </a:pPr>
            <a:r>
              <a:rPr lang="en-US" sz="2400">
                <a:solidFill>
                  <a:srgbClr val="FFFFFF"/>
                </a:solidFill>
                <a:latin typeface="Cooper Hewitt Bold"/>
                <a:ea typeface="Cooper Hewitt Bold"/>
                <a:cs typeface="Cooper Hewitt Bold"/>
                <a:sym typeface="Cooper Hewitt Bold"/>
              </a:rPr>
              <a:t>2023 </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Saskatchewan introduces legislative changes to allow PAs to practice and regulate PAs under CPSS.​</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 Newfoundland and Labrador invests in PA pilot.​</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 Prince Edward Island makes legislative changes to allow PAs to practice and regulate under CPSPEI​</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 British Columbia announces plan to introduce PAs in ERs and instructs CPSBC to regulate.​</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 Yukon unanimously passes a motion to allow PAs to practice in the territory.​</a:t>
            </a:r>
          </a:p>
          <a:p>
            <a:pPr algn="l">
              <a:lnSpc>
                <a:spcPts val="3600"/>
              </a:lnSpc>
            </a:pPr>
          </a:p>
          <a:p>
            <a:pPr algn="l" marL="518160" indent="-259080" lvl="1">
              <a:lnSpc>
                <a:spcPts val="3600"/>
              </a:lnSpc>
              <a:buFont typeface="Arial"/>
              <a:buChar char="•"/>
            </a:pPr>
            <a:r>
              <a:rPr lang="en-US" sz="2400">
                <a:solidFill>
                  <a:srgbClr val="FFFFFF"/>
                </a:solidFill>
                <a:latin typeface="Cooper Hewitt Bold"/>
                <a:ea typeface="Cooper Hewitt Bold"/>
                <a:cs typeface="Cooper Hewitt Bold"/>
                <a:sym typeface="Cooper Hewitt Bold"/>
              </a:rPr>
              <a:t> Quebec Minister of Health announces pilot project to introduce PAs in Northern Quebec. </a:t>
            </a:r>
          </a:p>
          <a:p>
            <a:pPr algn="l">
              <a:lnSpc>
                <a:spcPts val="3600"/>
              </a:lnSpc>
            </a:pPr>
          </a:p>
          <a:p>
            <a:pPr algn="l">
              <a:lnSpc>
                <a:spcPts val="3600"/>
              </a:lnSpc>
            </a:pPr>
          </a:p>
        </p:txBody>
      </p:sp>
      <p:pic>
        <p:nvPicPr>
          <p:cNvPr name="Picture 4" id="4"/>
          <p:cNvPicPr>
            <a:picLocks noChangeAspect="true"/>
          </p:cNvPicPr>
          <p:nvPr/>
        </p:nvPicPr>
        <p:blipFill>
          <a:blip r:embed="rId3"/>
          <a:srcRect l="0" t="0" r="0" b="0"/>
          <a:stretch>
            <a:fillRect/>
          </a:stretch>
        </p:blipFill>
        <p:spPr>
          <a:xfrm flipH="false" flipV="false" rot="-224546">
            <a:off x="17338610" y="1429964"/>
            <a:ext cx="1320246" cy="1273989"/>
          </a:xfrm>
          <a:prstGeom prst="rect">
            <a:avLst/>
          </a:prstGeom>
        </p:spPr>
      </p:pic>
      <p:sp>
        <p:nvSpPr>
          <p:cNvPr name="TextBox 5" id="5"/>
          <p:cNvSpPr txBox="true"/>
          <p:nvPr/>
        </p:nvSpPr>
        <p:spPr>
          <a:xfrm rot="0">
            <a:off x="1203598" y="-95250"/>
            <a:ext cx="15880804" cy="2879217"/>
          </a:xfrm>
          <a:prstGeom prst="rect">
            <a:avLst/>
          </a:prstGeom>
        </p:spPr>
        <p:txBody>
          <a:bodyPr anchor="t" rtlCol="false" tIns="0" lIns="0" bIns="0" rIns="0">
            <a:spAutoFit/>
          </a:bodyPr>
          <a:lstStyle/>
          <a:p>
            <a:pPr algn="ctr">
              <a:lnSpc>
                <a:spcPts val="11427"/>
              </a:lnSpc>
              <a:spcBef>
                <a:spcPct val="0"/>
              </a:spcBef>
            </a:pPr>
            <a:r>
              <a:rPr lang="en-US" sz="8790" spc="439">
                <a:solidFill>
                  <a:srgbClr val="FED531"/>
                </a:solidFill>
                <a:latin typeface="Aleo"/>
                <a:ea typeface="Aleo"/>
                <a:cs typeface="Aleo"/>
                <a:sym typeface="Aleo"/>
              </a:rPr>
              <a:t>History Of The PA Profession In Canada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9619" y="-419777"/>
            <a:ext cx="19007237" cy="9963192"/>
          </a:xfrm>
          <a:custGeom>
            <a:avLst/>
            <a:gdLst/>
            <a:ahLst/>
            <a:cxnLst/>
            <a:rect r="r" b="b" t="t" l="l"/>
            <a:pathLst>
              <a:path h="9963192" w="19007237">
                <a:moveTo>
                  <a:pt x="0" y="0"/>
                </a:moveTo>
                <a:lnTo>
                  <a:pt x="19007238" y="0"/>
                </a:lnTo>
                <a:lnTo>
                  <a:pt x="19007238" y="9963192"/>
                </a:lnTo>
                <a:lnTo>
                  <a:pt x="0" y="9963192"/>
                </a:lnTo>
                <a:lnTo>
                  <a:pt x="0" y="0"/>
                </a:lnTo>
                <a:close/>
              </a:path>
            </a:pathLst>
          </a:custGeom>
          <a:blipFill>
            <a:blip r:embed="rId2">
              <a:alphaModFix amt="25000"/>
            </a:blip>
            <a:stretch>
              <a:fillRect l="-12443" t="-58734" r="-12443" b="0"/>
            </a:stretch>
          </a:blipFill>
        </p:spPr>
      </p:sp>
      <p:grpSp>
        <p:nvGrpSpPr>
          <p:cNvPr name="Group 3" id="3"/>
          <p:cNvGrpSpPr/>
          <p:nvPr/>
        </p:nvGrpSpPr>
        <p:grpSpPr>
          <a:xfrm rot="0">
            <a:off x="-411026" y="9267190"/>
            <a:ext cx="19110052" cy="1464031"/>
            <a:chOff x="0" y="0"/>
            <a:chExt cx="25480069" cy="1952041"/>
          </a:xfrm>
        </p:grpSpPr>
        <p:sp>
          <p:nvSpPr>
            <p:cNvPr name="AutoShape 4" id="4"/>
            <p:cNvSpPr/>
            <p:nvPr/>
          </p:nvSpPr>
          <p:spPr>
            <a:xfrm rot="0">
              <a:off x="0" y="0"/>
              <a:ext cx="25480069" cy="1952041"/>
            </a:xfrm>
            <a:prstGeom prst="rect">
              <a:avLst/>
            </a:prstGeom>
            <a:solidFill>
              <a:srgbClr val="CF2127"/>
            </a:solidFill>
          </p:spPr>
        </p:sp>
        <p:sp>
          <p:nvSpPr>
            <p:cNvPr name="TextBox 5" id="5"/>
            <p:cNvSpPr txBox="true"/>
            <p:nvPr/>
          </p:nvSpPr>
          <p:spPr>
            <a:xfrm rot="0">
              <a:off x="10658086" y="342962"/>
              <a:ext cx="13809524" cy="720513"/>
            </a:xfrm>
            <a:prstGeom prst="rect">
              <a:avLst/>
            </a:prstGeom>
          </p:spPr>
          <p:txBody>
            <a:bodyPr anchor="t" rtlCol="false" tIns="0" lIns="0" bIns="0" rIns="0">
              <a:spAutoFit/>
            </a:bodyPr>
            <a:lstStyle/>
            <a:p>
              <a:pPr algn="r">
                <a:lnSpc>
                  <a:spcPts val="2239"/>
                </a:lnSpc>
              </a:pPr>
              <a:r>
                <a:rPr lang="en-US" sz="1599" spc="319">
                  <a:solidFill>
                    <a:srgbClr val="FFFFFF"/>
                  </a:solidFill>
                  <a:latin typeface="Aleo"/>
                  <a:ea typeface="Aleo"/>
                  <a:cs typeface="Aleo"/>
                  <a:sym typeface="Aleo"/>
                </a:rPr>
                <a:t>WWW.CAPA-ACAM.CA | 2024</a:t>
              </a:r>
            </a:p>
            <a:p>
              <a:pPr algn="r">
                <a:lnSpc>
                  <a:spcPts val="2240"/>
                </a:lnSpc>
              </a:pPr>
            </a:p>
          </p:txBody>
        </p:sp>
      </p:grpSp>
      <p:sp>
        <p:nvSpPr>
          <p:cNvPr name="TextBox 6" id="6"/>
          <p:cNvSpPr txBox="true"/>
          <p:nvPr/>
        </p:nvSpPr>
        <p:spPr>
          <a:xfrm rot="0">
            <a:off x="514350" y="1978342"/>
            <a:ext cx="9525" cy="1450658"/>
          </a:xfrm>
          <a:prstGeom prst="rect">
            <a:avLst/>
          </a:prstGeom>
        </p:spPr>
        <p:txBody>
          <a:bodyPr anchor="t" rtlCol="false" tIns="0" lIns="0" bIns="0" rIns="0">
            <a:spAutoFit/>
          </a:bodyPr>
          <a:lstStyle/>
          <a:p>
            <a:pPr algn="l">
              <a:lnSpc>
                <a:spcPts val="3607"/>
              </a:lnSpc>
            </a:pPr>
          </a:p>
          <a:p>
            <a:pPr algn="l">
              <a:lnSpc>
                <a:spcPts val="3607"/>
              </a:lnSpc>
              <a:spcBef>
                <a:spcPct val="0"/>
              </a:spcBef>
            </a:pPr>
          </a:p>
          <a:p>
            <a:pPr algn="l">
              <a:lnSpc>
                <a:spcPts val="3607"/>
              </a:lnSpc>
              <a:spcBef>
                <a:spcPct val="0"/>
              </a:spcBef>
            </a:pPr>
            <a:r>
              <a:rPr lang="en-US" sz="2775" spc="138">
                <a:solidFill>
                  <a:srgbClr val="FFFFFF"/>
                </a:solidFill>
                <a:latin typeface="Cooper Hewitt"/>
                <a:ea typeface="Cooper Hewitt"/>
                <a:cs typeface="Cooper Hewitt"/>
                <a:sym typeface="Cooper Hewitt"/>
              </a:rPr>
              <a:t>​</a:t>
            </a:r>
          </a:p>
        </p:txBody>
      </p:sp>
      <p:grpSp>
        <p:nvGrpSpPr>
          <p:cNvPr name="Group 7" id="7"/>
          <p:cNvGrpSpPr/>
          <p:nvPr/>
        </p:nvGrpSpPr>
        <p:grpSpPr>
          <a:xfrm rot="0">
            <a:off x="327237" y="4419261"/>
            <a:ext cx="10733761" cy="4399440"/>
            <a:chOff x="0" y="0"/>
            <a:chExt cx="14311682" cy="5865921"/>
          </a:xfrm>
        </p:grpSpPr>
        <p:sp>
          <p:nvSpPr>
            <p:cNvPr name="Freeform 8" id="8"/>
            <p:cNvSpPr/>
            <p:nvPr/>
          </p:nvSpPr>
          <p:spPr>
            <a:xfrm flipH="false" flipV="false" rot="0">
              <a:off x="55882" y="0"/>
              <a:ext cx="676272" cy="1198405"/>
            </a:xfrm>
            <a:custGeom>
              <a:avLst/>
              <a:gdLst/>
              <a:ahLst/>
              <a:cxnLst/>
              <a:rect r="r" b="b" t="t" l="l"/>
              <a:pathLst>
                <a:path h="1198405" w="676272">
                  <a:moveTo>
                    <a:pt x="0" y="0"/>
                  </a:moveTo>
                  <a:lnTo>
                    <a:pt x="676272" y="0"/>
                  </a:lnTo>
                  <a:lnTo>
                    <a:pt x="676272" y="1198405"/>
                  </a:lnTo>
                  <a:lnTo>
                    <a:pt x="0" y="1198405"/>
                  </a:lnTo>
                  <a:lnTo>
                    <a:pt x="0" y="0"/>
                  </a:lnTo>
                  <a:close/>
                </a:path>
              </a:pathLst>
            </a:custGeom>
            <a:blipFill>
              <a:blip r:embed="rId3">
                <a:extLst>
                  <a:ext uri="{96DAC541-7B7A-43D3-8B79-37D633B846F1}">
                    <asvg:svgBlip xmlns:asvg="http://schemas.microsoft.com/office/drawing/2016/SVG/main" r:embed="rId4"/>
                  </a:ext>
                </a:extLst>
              </a:blip>
              <a:stretch>
                <a:fillRect l="0" t="0" r="-269300" b="-789"/>
              </a:stretch>
            </a:blipFill>
          </p:spPr>
        </p:sp>
        <p:sp>
          <p:nvSpPr>
            <p:cNvPr name="Freeform 9" id="9"/>
            <p:cNvSpPr/>
            <p:nvPr/>
          </p:nvSpPr>
          <p:spPr>
            <a:xfrm flipH="false" flipV="false" rot="0">
              <a:off x="0" y="1312244"/>
              <a:ext cx="788036" cy="1033291"/>
            </a:xfrm>
            <a:custGeom>
              <a:avLst/>
              <a:gdLst/>
              <a:ahLst/>
              <a:cxnLst/>
              <a:rect r="r" b="b" t="t" l="l"/>
              <a:pathLst>
                <a:path h="1033291" w="788036">
                  <a:moveTo>
                    <a:pt x="0" y="0"/>
                  </a:moveTo>
                  <a:lnTo>
                    <a:pt x="788036" y="0"/>
                  </a:lnTo>
                  <a:lnTo>
                    <a:pt x="788036" y="1033292"/>
                  </a:lnTo>
                  <a:lnTo>
                    <a:pt x="0" y="1033292"/>
                  </a:lnTo>
                  <a:lnTo>
                    <a:pt x="0" y="0"/>
                  </a:lnTo>
                  <a:close/>
                </a:path>
              </a:pathLst>
            </a:custGeom>
            <a:blipFill>
              <a:blip r:embed="rId5"/>
              <a:stretch>
                <a:fillRect l="0" t="0" r="0" b="0"/>
              </a:stretch>
            </a:blipFill>
          </p:spPr>
        </p:sp>
        <p:sp>
          <p:nvSpPr>
            <p:cNvPr name="Freeform 10" id="10"/>
            <p:cNvSpPr/>
            <p:nvPr/>
          </p:nvSpPr>
          <p:spPr>
            <a:xfrm flipH="false" flipV="false" rot="0">
              <a:off x="12504" y="2459375"/>
              <a:ext cx="763027" cy="829213"/>
            </a:xfrm>
            <a:custGeom>
              <a:avLst/>
              <a:gdLst/>
              <a:ahLst/>
              <a:cxnLst/>
              <a:rect r="r" b="b" t="t" l="l"/>
              <a:pathLst>
                <a:path h="829213" w="763027">
                  <a:moveTo>
                    <a:pt x="0" y="0"/>
                  </a:moveTo>
                  <a:lnTo>
                    <a:pt x="763027" y="0"/>
                  </a:lnTo>
                  <a:lnTo>
                    <a:pt x="763027" y="829214"/>
                  </a:lnTo>
                  <a:lnTo>
                    <a:pt x="0" y="829214"/>
                  </a:lnTo>
                  <a:lnTo>
                    <a:pt x="0" y="0"/>
                  </a:lnTo>
                  <a:close/>
                </a:path>
              </a:pathLst>
            </a:custGeom>
            <a:blipFill>
              <a:blip r:embed="rId6"/>
              <a:stretch>
                <a:fillRect l="0" t="0" r="-285326" b="0"/>
              </a:stretch>
            </a:blipFill>
          </p:spPr>
        </p:sp>
        <p:sp>
          <p:nvSpPr>
            <p:cNvPr name="Freeform 11" id="11"/>
            <p:cNvSpPr/>
            <p:nvPr/>
          </p:nvSpPr>
          <p:spPr>
            <a:xfrm flipH="false" flipV="false" rot="0">
              <a:off x="98301" y="5123600"/>
              <a:ext cx="689735" cy="622430"/>
            </a:xfrm>
            <a:custGeom>
              <a:avLst/>
              <a:gdLst/>
              <a:ahLst/>
              <a:cxnLst/>
              <a:rect r="r" b="b" t="t" l="l"/>
              <a:pathLst>
                <a:path h="622430" w="689735">
                  <a:moveTo>
                    <a:pt x="0" y="0"/>
                  </a:moveTo>
                  <a:lnTo>
                    <a:pt x="689735" y="0"/>
                  </a:lnTo>
                  <a:lnTo>
                    <a:pt x="689735" y="622430"/>
                  </a:lnTo>
                  <a:lnTo>
                    <a:pt x="0" y="622430"/>
                  </a:lnTo>
                  <a:lnTo>
                    <a:pt x="0" y="0"/>
                  </a:lnTo>
                  <a:close/>
                </a:path>
              </a:pathLst>
            </a:custGeom>
            <a:blipFill>
              <a:blip r:embed="rId7"/>
              <a:stretch>
                <a:fillRect l="0" t="0" r="-440833" b="0"/>
              </a:stretch>
            </a:blipFill>
          </p:spPr>
        </p:sp>
        <p:sp>
          <p:nvSpPr>
            <p:cNvPr name="Freeform 12" id="12"/>
            <p:cNvSpPr/>
            <p:nvPr/>
          </p:nvSpPr>
          <p:spPr>
            <a:xfrm flipH="false" flipV="false" rot="0">
              <a:off x="98301" y="3478321"/>
              <a:ext cx="641644" cy="1332332"/>
            </a:xfrm>
            <a:custGeom>
              <a:avLst/>
              <a:gdLst/>
              <a:ahLst/>
              <a:cxnLst/>
              <a:rect r="r" b="b" t="t" l="l"/>
              <a:pathLst>
                <a:path h="1332332" w="641644">
                  <a:moveTo>
                    <a:pt x="0" y="0"/>
                  </a:moveTo>
                  <a:lnTo>
                    <a:pt x="641644" y="0"/>
                  </a:lnTo>
                  <a:lnTo>
                    <a:pt x="641644" y="1332332"/>
                  </a:lnTo>
                  <a:lnTo>
                    <a:pt x="0" y="1332332"/>
                  </a:lnTo>
                  <a:lnTo>
                    <a:pt x="0" y="0"/>
                  </a:lnTo>
                  <a:close/>
                </a:path>
              </a:pathLst>
            </a:custGeom>
            <a:blipFill>
              <a:blip r:embed="rId8"/>
              <a:stretch>
                <a:fillRect l="0" t="0" r="-958055" b="0"/>
              </a:stretch>
            </a:blipFill>
          </p:spPr>
        </p:sp>
        <p:sp>
          <p:nvSpPr>
            <p:cNvPr name="TextBox 13" id="13"/>
            <p:cNvSpPr txBox="true"/>
            <p:nvPr/>
          </p:nvSpPr>
          <p:spPr>
            <a:xfrm rot="0">
              <a:off x="847413" y="3459271"/>
              <a:ext cx="11481547" cy="2406650"/>
            </a:xfrm>
            <a:prstGeom prst="rect">
              <a:avLst/>
            </a:prstGeom>
          </p:spPr>
          <p:txBody>
            <a:bodyPr anchor="t" rtlCol="false" tIns="0" lIns="0" bIns="0" rIns="0">
              <a:spAutoFit/>
            </a:bodyPr>
            <a:lstStyle/>
            <a:p>
              <a:pPr algn="l">
                <a:lnSpc>
                  <a:spcPts val="3585"/>
                </a:lnSpc>
                <a:spcBef>
                  <a:spcPct val="0"/>
                </a:spcBef>
              </a:pPr>
              <a:r>
                <a:rPr lang="en-US" sz="2987">
                  <a:solidFill>
                    <a:srgbClr val="000000"/>
                  </a:solidFill>
                  <a:latin typeface="Aleo Bold"/>
                  <a:ea typeface="Aleo Bold"/>
                  <a:cs typeface="Aleo Bold"/>
                  <a:sym typeface="Aleo Bold"/>
                </a:rPr>
                <a:t>The Consortium of PA Education (University of Toronto Faculty of Medicine, the Michener </a:t>
              </a:r>
            </a:p>
            <a:p>
              <a:pPr algn="l">
                <a:lnSpc>
                  <a:spcPts val="3585"/>
                </a:lnSpc>
                <a:spcBef>
                  <a:spcPct val="0"/>
                </a:spcBef>
              </a:pPr>
              <a:r>
                <a:rPr lang="en-US" sz="2987">
                  <a:solidFill>
                    <a:srgbClr val="000000"/>
                  </a:solidFill>
                  <a:latin typeface="Aleo Bold"/>
                  <a:ea typeface="Aleo Bold"/>
                  <a:cs typeface="Aleo Bold"/>
                  <a:sym typeface="Aleo Bold"/>
                </a:rPr>
                <a:t>Institute, &amp; the Northern Ontario School of Medicine)  </a:t>
              </a:r>
            </a:p>
          </p:txBody>
        </p:sp>
        <p:sp>
          <p:nvSpPr>
            <p:cNvPr name="TextBox 14" id="14"/>
            <p:cNvSpPr txBox="true"/>
            <p:nvPr/>
          </p:nvSpPr>
          <p:spPr>
            <a:xfrm rot="0">
              <a:off x="975876" y="356951"/>
              <a:ext cx="8885833" cy="635169"/>
            </a:xfrm>
            <a:prstGeom prst="rect">
              <a:avLst/>
            </a:prstGeom>
          </p:spPr>
          <p:txBody>
            <a:bodyPr anchor="t" rtlCol="false" tIns="0" lIns="0" bIns="0" rIns="0">
              <a:spAutoFit/>
            </a:bodyPr>
            <a:lstStyle/>
            <a:p>
              <a:pPr algn="ctr">
                <a:lnSpc>
                  <a:spcPts val="3887"/>
                </a:lnSpc>
                <a:spcBef>
                  <a:spcPct val="0"/>
                </a:spcBef>
              </a:pPr>
              <a:r>
                <a:rPr lang="en-US" sz="2990" spc="149">
                  <a:solidFill>
                    <a:srgbClr val="000000"/>
                  </a:solidFill>
                  <a:latin typeface="Aleo Bold"/>
                  <a:ea typeface="Aleo Bold"/>
                  <a:cs typeface="Aleo Bold"/>
                  <a:sym typeface="Aleo Bold"/>
                </a:rPr>
                <a:t>THE UNIVERSITY OF MANITOBA </a:t>
              </a:r>
            </a:p>
          </p:txBody>
        </p:sp>
        <p:sp>
          <p:nvSpPr>
            <p:cNvPr name="TextBox 15" id="15"/>
            <p:cNvSpPr txBox="true"/>
            <p:nvPr/>
          </p:nvSpPr>
          <p:spPr>
            <a:xfrm rot="0">
              <a:off x="975876" y="1419391"/>
              <a:ext cx="6790531" cy="635169"/>
            </a:xfrm>
            <a:prstGeom prst="rect">
              <a:avLst/>
            </a:prstGeom>
          </p:spPr>
          <p:txBody>
            <a:bodyPr anchor="t" rtlCol="false" tIns="0" lIns="0" bIns="0" rIns="0">
              <a:spAutoFit/>
            </a:bodyPr>
            <a:lstStyle/>
            <a:p>
              <a:pPr algn="l">
                <a:lnSpc>
                  <a:spcPts val="3887"/>
                </a:lnSpc>
                <a:spcBef>
                  <a:spcPct val="0"/>
                </a:spcBef>
              </a:pPr>
              <a:r>
                <a:rPr lang="en-US" sz="2990" spc="149">
                  <a:solidFill>
                    <a:srgbClr val="000000"/>
                  </a:solidFill>
                  <a:latin typeface="Aleo Bold"/>
                  <a:ea typeface="Aleo Bold"/>
                  <a:cs typeface="Aleo Bold"/>
                  <a:sym typeface="Aleo Bold"/>
                </a:rPr>
                <a:t>MCMASTER UNIVERSITY</a:t>
              </a:r>
              <a:r>
                <a:rPr lang="en-US" sz="2990" spc="149">
                  <a:solidFill>
                    <a:srgbClr val="000000"/>
                  </a:solidFill>
                  <a:latin typeface="Aleo Bold"/>
                  <a:ea typeface="Aleo Bold"/>
                  <a:cs typeface="Aleo Bold"/>
                  <a:sym typeface="Aleo Bold"/>
                </a:rPr>
                <a:t> </a:t>
              </a:r>
            </a:p>
          </p:txBody>
        </p:sp>
        <p:sp>
          <p:nvSpPr>
            <p:cNvPr name="TextBox 16" id="16"/>
            <p:cNvSpPr txBox="true"/>
            <p:nvPr/>
          </p:nvSpPr>
          <p:spPr>
            <a:xfrm rot="0">
              <a:off x="975876" y="2437296"/>
              <a:ext cx="13335806" cy="635169"/>
            </a:xfrm>
            <a:prstGeom prst="rect">
              <a:avLst/>
            </a:prstGeom>
          </p:spPr>
          <p:txBody>
            <a:bodyPr anchor="t" rtlCol="false" tIns="0" lIns="0" bIns="0" rIns="0">
              <a:spAutoFit/>
            </a:bodyPr>
            <a:lstStyle/>
            <a:p>
              <a:pPr algn="l">
                <a:lnSpc>
                  <a:spcPts val="3887"/>
                </a:lnSpc>
                <a:spcBef>
                  <a:spcPct val="0"/>
                </a:spcBef>
              </a:pPr>
              <a:r>
                <a:rPr lang="en-US" sz="2990" spc="149">
                  <a:solidFill>
                    <a:srgbClr val="000000"/>
                  </a:solidFill>
                  <a:latin typeface="Aleo Bold"/>
                  <a:ea typeface="Aleo Bold"/>
                  <a:cs typeface="Aleo Bold"/>
                  <a:sym typeface="Aleo Bold"/>
                </a:rPr>
                <a:t>DALHOUSIE UNIVERSITY </a:t>
              </a:r>
            </a:p>
          </p:txBody>
        </p:sp>
      </p:grpSp>
      <p:sp>
        <p:nvSpPr>
          <p:cNvPr name="TextBox 17" id="17"/>
          <p:cNvSpPr txBox="true"/>
          <p:nvPr/>
        </p:nvSpPr>
        <p:spPr>
          <a:xfrm rot="0">
            <a:off x="8822783" y="2640393"/>
            <a:ext cx="7368341" cy="1647825"/>
          </a:xfrm>
          <a:prstGeom prst="rect">
            <a:avLst/>
          </a:prstGeom>
        </p:spPr>
        <p:txBody>
          <a:bodyPr anchor="t" rtlCol="false" tIns="0" lIns="0" bIns="0" rIns="0">
            <a:spAutoFit/>
          </a:bodyPr>
          <a:lstStyle/>
          <a:p>
            <a:pPr algn="l">
              <a:lnSpc>
                <a:spcPts val="3226"/>
              </a:lnSpc>
              <a:spcBef>
                <a:spcPct val="0"/>
              </a:spcBef>
            </a:pPr>
            <a:r>
              <a:rPr lang="en-US" sz="2689">
                <a:solidFill>
                  <a:srgbClr val="000000"/>
                </a:solidFill>
                <a:latin typeface="Aleo"/>
                <a:ea typeface="Aleo"/>
                <a:cs typeface="Aleo"/>
                <a:sym typeface="Aleo"/>
              </a:rPr>
              <a:t>There are approximately 160 students enrolled in these programs per year. New PA education programs are being developed at other reputable institutions such as:  </a:t>
            </a:r>
          </a:p>
        </p:txBody>
      </p:sp>
      <p:grpSp>
        <p:nvGrpSpPr>
          <p:cNvPr name="Group 18" id="18"/>
          <p:cNvGrpSpPr/>
          <p:nvPr/>
        </p:nvGrpSpPr>
        <p:grpSpPr>
          <a:xfrm rot="0">
            <a:off x="8822783" y="4636983"/>
            <a:ext cx="7745952" cy="1403851"/>
            <a:chOff x="0" y="0"/>
            <a:chExt cx="10327936" cy="1871802"/>
          </a:xfrm>
        </p:grpSpPr>
        <p:sp>
          <p:nvSpPr>
            <p:cNvPr name="Freeform 19" id="19"/>
            <p:cNvSpPr/>
            <p:nvPr/>
          </p:nvSpPr>
          <p:spPr>
            <a:xfrm flipH="false" flipV="false" rot="0">
              <a:off x="0" y="0"/>
              <a:ext cx="644510" cy="821425"/>
            </a:xfrm>
            <a:custGeom>
              <a:avLst/>
              <a:gdLst/>
              <a:ahLst/>
              <a:cxnLst/>
              <a:rect r="r" b="b" t="t" l="l"/>
              <a:pathLst>
                <a:path h="821425" w="644510">
                  <a:moveTo>
                    <a:pt x="0" y="0"/>
                  </a:moveTo>
                  <a:lnTo>
                    <a:pt x="644510" y="0"/>
                  </a:lnTo>
                  <a:lnTo>
                    <a:pt x="644510" y="821425"/>
                  </a:lnTo>
                  <a:lnTo>
                    <a:pt x="0" y="821425"/>
                  </a:lnTo>
                  <a:lnTo>
                    <a:pt x="0" y="0"/>
                  </a:lnTo>
                  <a:close/>
                </a:path>
              </a:pathLst>
            </a:custGeom>
            <a:blipFill>
              <a:blip r:embed="rId9"/>
              <a:stretch>
                <a:fillRect l="0" t="-1131" r="0" b="-1131"/>
              </a:stretch>
            </a:blipFill>
          </p:spPr>
        </p:sp>
        <p:sp>
          <p:nvSpPr>
            <p:cNvPr name="Freeform 20" id="20"/>
            <p:cNvSpPr/>
            <p:nvPr/>
          </p:nvSpPr>
          <p:spPr>
            <a:xfrm flipH="false" flipV="false" rot="0">
              <a:off x="12819" y="935264"/>
              <a:ext cx="618873" cy="936538"/>
            </a:xfrm>
            <a:custGeom>
              <a:avLst/>
              <a:gdLst/>
              <a:ahLst/>
              <a:cxnLst/>
              <a:rect r="r" b="b" t="t" l="l"/>
              <a:pathLst>
                <a:path h="936538" w="618873">
                  <a:moveTo>
                    <a:pt x="0" y="0"/>
                  </a:moveTo>
                  <a:lnTo>
                    <a:pt x="618873" y="0"/>
                  </a:lnTo>
                  <a:lnTo>
                    <a:pt x="618873" y="936538"/>
                  </a:lnTo>
                  <a:lnTo>
                    <a:pt x="0" y="936538"/>
                  </a:lnTo>
                  <a:lnTo>
                    <a:pt x="0" y="0"/>
                  </a:lnTo>
                  <a:close/>
                </a:path>
              </a:pathLst>
            </a:custGeom>
            <a:blipFill>
              <a:blip r:embed="rId10"/>
              <a:stretch>
                <a:fillRect l="0" t="-22" r="-404658" b="-22"/>
              </a:stretch>
            </a:blipFill>
          </p:spPr>
        </p:sp>
        <p:sp>
          <p:nvSpPr>
            <p:cNvPr name="TextBox 21" id="21"/>
            <p:cNvSpPr txBox="true"/>
            <p:nvPr/>
          </p:nvSpPr>
          <p:spPr>
            <a:xfrm rot="0">
              <a:off x="849388" y="69945"/>
              <a:ext cx="7358157" cy="635169"/>
            </a:xfrm>
            <a:prstGeom prst="rect">
              <a:avLst/>
            </a:prstGeom>
          </p:spPr>
          <p:txBody>
            <a:bodyPr anchor="t" rtlCol="false" tIns="0" lIns="0" bIns="0" rIns="0">
              <a:spAutoFit/>
            </a:bodyPr>
            <a:lstStyle/>
            <a:p>
              <a:pPr algn="l">
                <a:lnSpc>
                  <a:spcPts val="3887"/>
                </a:lnSpc>
                <a:spcBef>
                  <a:spcPct val="0"/>
                </a:spcBef>
              </a:pPr>
              <a:r>
                <a:rPr lang="en-US" sz="2990" spc="149">
                  <a:solidFill>
                    <a:srgbClr val="000000"/>
                  </a:solidFill>
                  <a:latin typeface="Aleo Bold"/>
                  <a:ea typeface="Aleo Bold"/>
                  <a:cs typeface="Aleo Bold"/>
                  <a:sym typeface="Aleo Bold"/>
                </a:rPr>
                <a:t>UNIVERSITY OF CALGARY</a:t>
              </a:r>
              <a:r>
                <a:rPr lang="en-US" sz="2990" spc="149">
                  <a:solidFill>
                    <a:srgbClr val="000000"/>
                  </a:solidFill>
                  <a:latin typeface="Aleo Bold"/>
                  <a:ea typeface="Aleo Bold"/>
                  <a:cs typeface="Aleo Bold"/>
                  <a:sym typeface="Aleo Bold"/>
                </a:rPr>
                <a:t> </a:t>
              </a:r>
            </a:p>
          </p:txBody>
        </p:sp>
        <p:sp>
          <p:nvSpPr>
            <p:cNvPr name="TextBox 22" id="22"/>
            <p:cNvSpPr txBox="true"/>
            <p:nvPr/>
          </p:nvSpPr>
          <p:spPr>
            <a:xfrm rot="0">
              <a:off x="849388" y="1136914"/>
              <a:ext cx="9478548" cy="635169"/>
            </a:xfrm>
            <a:prstGeom prst="rect">
              <a:avLst/>
            </a:prstGeom>
          </p:spPr>
          <p:txBody>
            <a:bodyPr anchor="t" rtlCol="false" tIns="0" lIns="0" bIns="0" rIns="0">
              <a:spAutoFit/>
            </a:bodyPr>
            <a:lstStyle/>
            <a:p>
              <a:pPr algn="l">
                <a:lnSpc>
                  <a:spcPts val="3887"/>
                </a:lnSpc>
                <a:spcBef>
                  <a:spcPct val="0"/>
                </a:spcBef>
              </a:pPr>
              <a:r>
                <a:rPr lang="en-US" sz="2990" spc="149">
                  <a:solidFill>
                    <a:srgbClr val="000000"/>
                  </a:solidFill>
                  <a:latin typeface="Aleo Bold"/>
                  <a:ea typeface="Aleo Bold"/>
                  <a:cs typeface="Aleo Bold"/>
                  <a:sym typeface="Aleo Bold"/>
                </a:rPr>
                <a:t>UNIVERSITY OF SASKATCHEWAN </a:t>
              </a:r>
            </a:p>
          </p:txBody>
        </p:sp>
      </p:grpSp>
      <p:sp>
        <p:nvSpPr>
          <p:cNvPr name="TextBox 23" id="23"/>
          <p:cNvSpPr txBox="true"/>
          <p:nvPr/>
        </p:nvSpPr>
        <p:spPr>
          <a:xfrm rot="0">
            <a:off x="514350" y="2541207"/>
            <a:ext cx="7033846" cy="1747012"/>
          </a:xfrm>
          <a:prstGeom prst="rect">
            <a:avLst/>
          </a:prstGeom>
        </p:spPr>
        <p:txBody>
          <a:bodyPr anchor="t" rtlCol="false" tIns="0" lIns="0" bIns="0" rIns="0">
            <a:spAutoFit/>
          </a:bodyPr>
          <a:lstStyle/>
          <a:p>
            <a:pPr algn="l">
              <a:lnSpc>
                <a:spcPts val="3497"/>
              </a:lnSpc>
              <a:spcBef>
                <a:spcPct val="0"/>
              </a:spcBef>
            </a:pPr>
            <a:r>
              <a:rPr lang="en-US" sz="2690" spc="134">
                <a:solidFill>
                  <a:srgbClr val="000000"/>
                </a:solidFill>
                <a:latin typeface="Aleo"/>
                <a:ea typeface="Aleo"/>
                <a:cs typeface="Aleo"/>
                <a:sym typeface="Aleo"/>
              </a:rPr>
              <a:t>PAs are trained in the same medical model as physicians. Academic PA programs are currently offered at the following Canadian institutions: </a:t>
            </a:r>
          </a:p>
        </p:txBody>
      </p:sp>
      <p:sp>
        <p:nvSpPr>
          <p:cNvPr name="TextBox 24" id="24"/>
          <p:cNvSpPr txBox="true"/>
          <p:nvPr/>
        </p:nvSpPr>
        <p:spPr>
          <a:xfrm rot="0">
            <a:off x="2555156" y="651700"/>
            <a:ext cx="13177689" cy="1440942"/>
          </a:xfrm>
          <a:prstGeom prst="rect">
            <a:avLst/>
          </a:prstGeom>
        </p:spPr>
        <p:txBody>
          <a:bodyPr anchor="t" rtlCol="false" tIns="0" lIns="0" bIns="0" rIns="0">
            <a:spAutoFit/>
          </a:bodyPr>
          <a:lstStyle/>
          <a:p>
            <a:pPr algn="ctr">
              <a:lnSpc>
                <a:spcPts val="11427"/>
              </a:lnSpc>
              <a:spcBef>
                <a:spcPct val="0"/>
              </a:spcBef>
            </a:pPr>
            <a:r>
              <a:rPr lang="en-US" sz="8790" spc="439">
                <a:solidFill>
                  <a:srgbClr val="CF2127"/>
                </a:solidFill>
                <a:latin typeface="Aleo Bold"/>
                <a:ea typeface="Aleo Bold"/>
                <a:cs typeface="Aleo Bold"/>
                <a:sym typeface="Aleo Bold"/>
              </a:rPr>
              <a:t>How Are </a:t>
            </a:r>
            <a:r>
              <a:rPr lang="en-US" sz="8790" spc="439">
                <a:solidFill>
                  <a:srgbClr val="CF2127"/>
                </a:solidFill>
                <a:latin typeface="Aleo Bold"/>
                <a:ea typeface="Aleo Bold"/>
                <a:cs typeface="Aleo Bold"/>
                <a:sym typeface="Aleo Bold"/>
              </a:rPr>
              <a:t>PAs Trained?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DAGPQW7uP88</dc:identifier>
  <dcterms:modified xsi:type="dcterms:W3CDTF">2011-08-01T06:04:30Z</dcterms:modified>
  <cp:revision>1</cp:revision>
  <dc:title>CAPA ADVOCACY PRESENTATION</dc:title>
</cp:coreProperties>
</file>